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2" r:id="rId1"/>
  </p:sldMasterIdLst>
  <p:notesMasterIdLst>
    <p:notesMasterId r:id="rId40"/>
  </p:notesMasterIdLst>
  <p:sldIdLst>
    <p:sldId id="257" r:id="rId2"/>
    <p:sldId id="354" r:id="rId3"/>
    <p:sldId id="355" r:id="rId4"/>
    <p:sldId id="359" r:id="rId5"/>
    <p:sldId id="358" r:id="rId6"/>
    <p:sldId id="375" r:id="rId7"/>
    <p:sldId id="356" r:id="rId8"/>
    <p:sldId id="372" r:id="rId9"/>
    <p:sldId id="373" r:id="rId10"/>
    <p:sldId id="367" r:id="rId11"/>
    <p:sldId id="274" r:id="rId12"/>
    <p:sldId id="363" r:id="rId13"/>
    <p:sldId id="2307" r:id="rId14"/>
    <p:sldId id="2547" r:id="rId15"/>
    <p:sldId id="2548" r:id="rId16"/>
    <p:sldId id="2549" r:id="rId17"/>
    <p:sldId id="4952" r:id="rId18"/>
    <p:sldId id="2285" r:id="rId19"/>
    <p:sldId id="1650" r:id="rId20"/>
    <p:sldId id="4945" r:id="rId21"/>
    <p:sldId id="368" r:id="rId22"/>
    <p:sldId id="364" r:id="rId23"/>
    <p:sldId id="365" r:id="rId24"/>
    <p:sldId id="303" r:id="rId25"/>
    <p:sldId id="2145726300" r:id="rId26"/>
    <p:sldId id="2145726301" r:id="rId27"/>
    <p:sldId id="2145726299" r:id="rId28"/>
    <p:sldId id="2145726297" r:id="rId29"/>
    <p:sldId id="376" r:id="rId30"/>
    <p:sldId id="366" r:id="rId31"/>
    <p:sldId id="258" r:id="rId32"/>
    <p:sldId id="259" r:id="rId33"/>
    <p:sldId id="374" r:id="rId34"/>
    <p:sldId id="371" r:id="rId35"/>
    <p:sldId id="370" r:id="rId36"/>
    <p:sldId id="361" r:id="rId37"/>
    <p:sldId id="362" r:id="rId38"/>
    <p:sldId id="360" r:id="rId39"/>
  </p:sldIdLst>
  <p:sldSz cx="12192000" cy="6858000"/>
  <p:notesSz cx="6858000" cy="9144000"/>
  <p:embeddedFontLst>
    <p:embeddedFont>
      <p:font typeface="Arial Black" panose="020B0A04020102020204" pitchFamily="34" charset="0"/>
      <p:bold r:id="rId41"/>
    </p:embeddedFont>
    <p:embeddedFont>
      <p:font typeface="Calibri" panose="020F0502020204030204" pitchFamily="34" charset="0"/>
      <p:regular r:id="rId42"/>
      <p:bold r:id="rId43"/>
      <p:italic r:id="rId44"/>
      <p:boldItalic r:id="rId45"/>
    </p:embeddedFont>
    <p:embeddedFont>
      <p:font typeface="Century Gothic" panose="020B0502020202020204" pitchFamily="34" charset="0"/>
      <p:regular r:id="rId46"/>
      <p:bold r:id="rId47"/>
      <p:italic r:id="rId48"/>
      <p:boldItalic r:id="rId49"/>
    </p:embeddedFont>
    <p:embeddedFont>
      <p:font typeface="Helvetica" panose="020B060402020202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Prometo Medium" panose="020B0604020202020204" charset="0"/>
      <p:regular r:id="rId58"/>
      <p:italic r:id="rId59"/>
    </p:embeddedFont>
    <p:embeddedFont>
      <p:font typeface="Source Sans Pro" panose="020B0503030403020204" pitchFamily="3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extLst>
      <p:ext uri="{19B8F6BF-5375-455C-9EA6-DF929625EA0E}">
        <p15:presenceInfo xmlns:p15="http://schemas.microsoft.com/office/powerpoint/2012/main" userId="S::cvillano@himss.org::8a6140e9-0020-4fcb-84f3-9c920b9e8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C95"/>
    <a:srgbClr val="333333"/>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09" autoAdjust="0"/>
    <p:restoredTop sz="83671" autoAdjust="0"/>
  </p:normalViewPr>
  <p:slideViewPr>
    <p:cSldViewPr snapToGrid="0">
      <p:cViewPr varScale="1">
        <p:scale>
          <a:sx n="52" d="100"/>
          <a:sy n="52" d="100"/>
        </p:scale>
        <p:origin x="1236" y="60"/>
      </p:cViewPr>
      <p:guideLst/>
    </p:cSldViewPr>
  </p:slideViewPr>
  <p:notesTextViewPr>
    <p:cViewPr>
      <p:scale>
        <a:sx n="1" d="1"/>
        <a:sy n="1" d="1"/>
      </p:scale>
      <p:origin x="0" y="0"/>
    </p:cViewPr>
  </p:notesTextViewPr>
  <p:sorterViewPr>
    <p:cViewPr>
      <p:scale>
        <a:sx n="100" d="100"/>
        <a:sy n="100" d="100"/>
      </p:scale>
      <p:origin x="0" y="-244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icich, Cait" userId="52a76827-3c9d-4db0-9450-a00736f8fc05" providerId="ADAL" clId="{10A4DDF6-6A45-4732-B638-EF94F557B853}"/>
    <pc:docChg chg="undo custSel addSld delSld modSld">
      <pc:chgData name="Michicich, Cait" userId="52a76827-3c9d-4db0-9450-a00736f8fc05" providerId="ADAL" clId="{10A4DDF6-6A45-4732-B638-EF94F557B853}" dt="2021-10-26T15:55:04.946" v="42" actId="20577"/>
      <pc:docMkLst>
        <pc:docMk/>
      </pc:docMkLst>
      <pc:sldChg chg="addSp modSp mod modNotesTx">
        <pc:chgData name="Michicich, Cait" userId="52a76827-3c9d-4db0-9450-a00736f8fc05" providerId="ADAL" clId="{10A4DDF6-6A45-4732-B638-EF94F557B853}" dt="2021-10-26T14:13:50.891" v="39" actId="20577"/>
        <pc:sldMkLst>
          <pc:docMk/>
          <pc:sldMk cId="1533161458" sldId="258"/>
        </pc:sldMkLst>
        <pc:spChg chg="add mod">
          <ac:chgData name="Michicich, Cait" userId="52a76827-3c9d-4db0-9450-a00736f8fc05" providerId="ADAL" clId="{10A4DDF6-6A45-4732-B638-EF94F557B853}" dt="2021-10-26T13:52:19.026" v="30" actId="1076"/>
          <ac:spMkLst>
            <pc:docMk/>
            <pc:sldMk cId="1533161458" sldId="258"/>
            <ac:spMk id="4" creationId="{9B91B253-0A58-40F0-93BD-09CA04C1E503}"/>
          </ac:spMkLst>
        </pc:spChg>
        <pc:spChg chg="add mod">
          <ac:chgData name="Michicich, Cait" userId="52a76827-3c9d-4db0-9450-a00736f8fc05" providerId="ADAL" clId="{10A4DDF6-6A45-4732-B638-EF94F557B853}" dt="2021-10-26T13:51:56.181" v="18" actId="6549"/>
          <ac:spMkLst>
            <pc:docMk/>
            <pc:sldMk cId="1533161458" sldId="258"/>
            <ac:spMk id="10" creationId="{0E84282A-EBCD-42E4-B51E-C01413E82035}"/>
          </ac:spMkLst>
        </pc:spChg>
      </pc:sldChg>
      <pc:sldChg chg="addSp modSp mod modNotesTx">
        <pc:chgData name="Michicich, Cait" userId="52a76827-3c9d-4db0-9450-a00736f8fc05" providerId="ADAL" clId="{10A4DDF6-6A45-4732-B638-EF94F557B853}" dt="2021-10-26T14:13:54.861" v="40" actId="20577"/>
        <pc:sldMkLst>
          <pc:docMk/>
          <pc:sldMk cId="1951629477" sldId="259"/>
        </pc:sldMkLst>
        <pc:spChg chg="add mod">
          <ac:chgData name="Michicich, Cait" userId="52a76827-3c9d-4db0-9450-a00736f8fc05" providerId="ADAL" clId="{10A4DDF6-6A45-4732-B638-EF94F557B853}" dt="2021-10-26T13:52:26.870" v="33" actId="20577"/>
          <ac:spMkLst>
            <pc:docMk/>
            <pc:sldMk cId="1951629477" sldId="259"/>
            <ac:spMk id="5" creationId="{A69F569A-CC05-4C25-BE2C-AC8BD4D6A42E}"/>
          </ac:spMkLst>
        </pc:spChg>
      </pc:sldChg>
      <pc:sldChg chg="add del">
        <pc:chgData name="Michicich, Cait" userId="52a76827-3c9d-4db0-9450-a00736f8fc05" providerId="ADAL" clId="{10A4DDF6-6A45-4732-B638-EF94F557B853}" dt="2021-10-26T13:33:08.164" v="3"/>
        <pc:sldMkLst>
          <pc:docMk/>
          <pc:sldMk cId="0" sldId="303"/>
        </pc:sldMkLst>
      </pc:sldChg>
      <pc:sldChg chg="modSp mod">
        <pc:chgData name="Michicich, Cait" userId="52a76827-3c9d-4db0-9450-a00736f8fc05" providerId="ADAL" clId="{10A4DDF6-6A45-4732-B638-EF94F557B853}" dt="2021-10-26T15:55:04.946" v="42" actId="20577"/>
        <pc:sldMkLst>
          <pc:docMk/>
          <pc:sldMk cId="598759043" sldId="359"/>
        </pc:sldMkLst>
        <pc:spChg chg="mod">
          <ac:chgData name="Michicich, Cait" userId="52a76827-3c9d-4db0-9450-a00736f8fc05" providerId="ADAL" clId="{10A4DDF6-6A45-4732-B638-EF94F557B853}" dt="2021-10-26T15:55:04.946" v="42" actId="20577"/>
          <ac:spMkLst>
            <pc:docMk/>
            <pc:sldMk cId="598759043" sldId="359"/>
            <ac:spMk id="12" creationId="{0CD4A554-412F-4DC1-BCBA-C4E7B1CD62F8}"/>
          </ac:spMkLst>
        </pc:spChg>
      </pc:sldChg>
      <pc:sldChg chg="addSp modSp mod">
        <pc:chgData name="Michicich, Cait" userId="52a76827-3c9d-4db0-9450-a00736f8fc05" providerId="ADAL" clId="{10A4DDF6-6A45-4732-B638-EF94F557B853}" dt="2021-10-26T13:53:31.336" v="38" actId="20577"/>
        <pc:sldMkLst>
          <pc:docMk/>
          <pc:sldMk cId="2711454516" sldId="371"/>
        </pc:sldMkLst>
        <pc:spChg chg="mod">
          <ac:chgData name="Michicich, Cait" userId="52a76827-3c9d-4db0-9450-a00736f8fc05" providerId="ADAL" clId="{10A4DDF6-6A45-4732-B638-EF94F557B853}" dt="2021-10-26T13:53:31.336" v="38" actId="20577"/>
          <ac:spMkLst>
            <pc:docMk/>
            <pc:sldMk cId="2711454516" sldId="371"/>
            <ac:spMk id="6" creationId="{00000000-0000-0000-0000-000000000000}"/>
          </ac:spMkLst>
        </pc:spChg>
        <pc:spChg chg="add mod">
          <ac:chgData name="Michicich, Cait" userId="52a76827-3c9d-4db0-9450-a00736f8fc05" providerId="ADAL" clId="{10A4DDF6-6A45-4732-B638-EF94F557B853}" dt="2021-10-26T13:52:34.741" v="36" actId="20577"/>
          <ac:spMkLst>
            <pc:docMk/>
            <pc:sldMk cId="2711454516" sldId="371"/>
            <ac:spMk id="7" creationId="{53E6F4E8-EE66-4BFC-A714-D91FC9E75940}"/>
          </ac:spMkLst>
        </pc:spChg>
      </pc:sldChg>
      <pc:sldChg chg="modSp mod">
        <pc:chgData name="Michicich, Cait" userId="52a76827-3c9d-4db0-9450-a00736f8fc05" providerId="ADAL" clId="{10A4DDF6-6A45-4732-B638-EF94F557B853}" dt="2021-10-26T13:47:37.801" v="8" actId="1076"/>
        <pc:sldMkLst>
          <pc:docMk/>
          <pc:sldMk cId="2167058341" sldId="372"/>
        </pc:sldMkLst>
        <pc:spChg chg="mod">
          <ac:chgData name="Michicich, Cait" userId="52a76827-3c9d-4db0-9450-a00736f8fc05" providerId="ADAL" clId="{10A4DDF6-6A45-4732-B638-EF94F557B853}" dt="2021-10-26T13:47:37.801" v="8" actId="1076"/>
          <ac:spMkLst>
            <pc:docMk/>
            <pc:sldMk cId="2167058341" sldId="372"/>
            <ac:spMk id="4" creationId="{00000000-0000-0000-0000-000000000000}"/>
          </ac:spMkLst>
        </pc:spChg>
      </pc:sldChg>
      <pc:sldChg chg="add del">
        <pc:chgData name="Michicich, Cait" userId="52a76827-3c9d-4db0-9450-a00736f8fc05" providerId="ADAL" clId="{10A4DDF6-6A45-4732-B638-EF94F557B853}" dt="2021-10-26T13:32:23.763" v="1"/>
        <pc:sldMkLst>
          <pc:docMk/>
          <pc:sldMk cId="17775304" sldId="1650"/>
        </pc:sldMkLst>
      </pc:sldChg>
      <pc:sldChg chg="del">
        <pc:chgData name="Michicich, Cait" userId="52a76827-3c9d-4db0-9450-a00736f8fc05" providerId="ADAL" clId="{10A4DDF6-6A45-4732-B638-EF94F557B853}" dt="2021-10-26T13:32:21.635" v="0" actId="47"/>
        <pc:sldMkLst>
          <pc:docMk/>
          <pc:sldMk cId="328567742" sldId="2260"/>
        </pc:sldMkLst>
      </pc:sldChg>
      <pc:sldChg chg="modSp add del mod">
        <pc:chgData name="Michicich, Cait" userId="52a76827-3c9d-4db0-9450-a00736f8fc05" providerId="ADAL" clId="{10A4DDF6-6A45-4732-B638-EF94F557B853}" dt="2021-10-26T13:33:33.992" v="5" actId="1076"/>
        <pc:sldMkLst>
          <pc:docMk/>
          <pc:sldMk cId="1015074511" sldId="2285"/>
        </pc:sldMkLst>
        <pc:picChg chg="mod">
          <ac:chgData name="Michicich, Cait" userId="52a76827-3c9d-4db0-9450-a00736f8fc05" providerId="ADAL" clId="{10A4DDF6-6A45-4732-B638-EF94F557B853}" dt="2021-10-26T13:33:33.992" v="5" actId="1076"/>
          <ac:picMkLst>
            <pc:docMk/>
            <pc:sldMk cId="1015074511" sldId="2285"/>
            <ac:picMk id="9" creationId="{D47DC09F-556C-44CE-B5C1-3C30F013E831}"/>
          </ac:picMkLst>
        </pc:picChg>
      </pc:sldChg>
      <pc:sldChg chg="add del">
        <pc:chgData name="Michicich, Cait" userId="52a76827-3c9d-4db0-9450-a00736f8fc05" providerId="ADAL" clId="{10A4DDF6-6A45-4732-B638-EF94F557B853}" dt="2021-10-26T13:32:23.763" v="1"/>
        <pc:sldMkLst>
          <pc:docMk/>
          <pc:sldMk cId="2929237203" sldId="2307"/>
        </pc:sldMkLst>
      </pc:sldChg>
      <pc:sldChg chg="add del">
        <pc:chgData name="Michicich, Cait" userId="52a76827-3c9d-4db0-9450-a00736f8fc05" providerId="ADAL" clId="{10A4DDF6-6A45-4732-B638-EF94F557B853}" dt="2021-10-26T13:32:23.763" v="1"/>
        <pc:sldMkLst>
          <pc:docMk/>
          <pc:sldMk cId="1715855991" sldId="2547"/>
        </pc:sldMkLst>
      </pc:sldChg>
      <pc:sldChg chg="add del">
        <pc:chgData name="Michicich, Cait" userId="52a76827-3c9d-4db0-9450-a00736f8fc05" providerId="ADAL" clId="{10A4DDF6-6A45-4732-B638-EF94F557B853}" dt="2021-10-26T13:32:23.763" v="1"/>
        <pc:sldMkLst>
          <pc:docMk/>
          <pc:sldMk cId="958311482" sldId="2548"/>
        </pc:sldMkLst>
      </pc:sldChg>
      <pc:sldChg chg="add del">
        <pc:chgData name="Michicich, Cait" userId="52a76827-3c9d-4db0-9450-a00736f8fc05" providerId="ADAL" clId="{10A4DDF6-6A45-4732-B638-EF94F557B853}" dt="2021-10-26T13:32:23.763" v="1"/>
        <pc:sldMkLst>
          <pc:docMk/>
          <pc:sldMk cId="1984051613" sldId="2549"/>
        </pc:sldMkLst>
      </pc:sldChg>
      <pc:sldChg chg="add del">
        <pc:chgData name="Michicich, Cait" userId="52a76827-3c9d-4db0-9450-a00736f8fc05" providerId="ADAL" clId="{10A4DDF6-6A45-4732-B638-EF94F557B853}" dt="2021-10-26T13:32:23.763" v="1"/>
        <pc:sldMkLst>
          <pc:docMk/>
          <pc:sldMk cId="3442684587" sldId="4945"/>
        </pc:sldMkLst>
      </pc:sldChg>
      <pc:sldChg chg="add del">
        <pc:chgData name="Michicich, Cait" userId="52a76827-3c9d-4db0-9450-a00736f8fc05" providerId="ADAL" clId="{10A4DDF6-6A45-4732-B638-EF94F557B853}" dt="2021-10-26T13:32:23.763" v="1"/>
        <pc:sldMkLst>
          <pc:docMk/>
          <pc:sldMk cId="2578645355" sldId="4952"/>
        </pc:sldMkLst>
      </pc:sldChg>
      <pc:sldChg chg="add del">
        <pc:chgData name="Michicich, Cait" userId="52a76827-3c9d-4db0-9450-a00736f8fc05" providerId="ADAL" clId="{10A4DDF6-6A45-4732-B638-EF94F557B853}" dt="2021-10-26T15:11:02.930" v="41" actId="47"/>
        <pc:sldMkLst>
          <pc:docMk/>
          <pc:sldMk cId="245254600" sldId="4953"/>
        </pc:sldMkLst>
      </pc:sldChg>
      <pc:sldChg chg="add del">
        <pc:chgData name="Michicich, Cait" userId="52a76827-3c9d-4db0-9450-a00736f8fc05" providerId="ADAL" clId="{10A4DDF6-6A45-4732-B638-EF94F557B853}" dt="2021-10-26T13:33:08.164" v="3"/>
        <pc:sldMkLst>
          <pc:docMk/>
          <pc:sldMk cId="123011999" sldId="2145726297"/>
        </pc:sldMkLst>
      </pc:sldChg>
      <pc:sldChg chg="add del">
        <pc:chgData name="Michicich, Cait" userId="52a76827-3c9d-4db0-9450-a00736f8fc05" providerId="ADAL" clId="{10A4DDF6-6A45-4732-B638-EF94F557B853}" dt="2021-10-26T13:33:08.164" v="3"/>
        <pc:sldMkLst>
          <pc:docMk/>
          <pc:sldMk cId="157494265" sldId="2145726299"/>
        </pc:sldMkLst>
      </pc:sldChg>
      <pc:sldChg chg="add del">
        <pc:chgData name="Michicich, Cait" userId="52a76827-3c9d-4db0-9450-a00736f8fc05" providerId="ADAL" clId="{10A4DDF6-6A45-4732-B638-EF94F557B853}" dt="2021-10-26T13:33:08.164" v="3"/>
        <pc:sldMkLst>
          <pc:docMk/>
          <pc:sldMk cId="1768789111" sldId="2145726300"/>
        </pc:sldMkLst>
      </pc:sldChg>
      <pc:sldChg chg="add">
        <pc:chgData name="Michicich, Cait" userId="52a76827-3c9d-4db0-9450-a00736f8fc05" providerId="ADAL" clId="{10A4DDF6-6A45-4732-B638-EF94F557B853}" dt="2021-10-26T13:33:08.164" v="3"/>
        <pc:sldMkLst>
          <pc:docMk/>
          <pc:sldMk cId="3940111172" sldId="2145726301"/>
        </pc:sldMkLst>
      </pc:sldChg>
      <pc:sldMasterChg chg="delSldLayout">
        <pc:chgData name="Michicich, Cait" userId="52a76827-3c9d-4db0-9450-a00736f8fc05" providerId="ADAL" clId="{10A4DDF6-6A45-4732-B638-EF94F557B853}" dt="2021-10-26T13:33:06.417" v="2" actId="47"/>
        <pc:sldMasterMkLst>
          <pc:docMk/>
          <pc:sldMasterMk cId="3047552151" sldId="2147483652"/>
        </pc:sldMasterMkLst>
        <pc:sldLayoutChg chg="del">
          <pc:chgData name="Michicich, Cait" userId="52a76827-3c9d-4db0-9450-a00736f8fc05" providerId="ADAL" clId="{10A4DDF6-6A45-4732-B638-EF94F557B853}" dt="2021-10-26T13:33:06.417" v="2" actId="47"/>
          <pc:sldLayoutMkLst>
            <pc:docMk/>
            <pc:sldMasterMk cId="3047552151" sldId="2147483652"/>
            <pc:sldLayoutMk cId="2662269838" sldId="2147483697"/>
          </pc:sldLayoutMkLst>
        </pc:sldLayoutChg>
        <pc:sldLayoutChg chg="del">
          <pc:chgData name="Michicich, Cait" userId="52a76827-3c9d-4db0-9450-a00736f8fc05" providerId="ADAL" clId="{10A4DDF6-6A45-4732-B638-EF94F557B853}" dt="2021-10-26T13:33:06.417" v="2" actId="47"/>
          <pc:sldLayoutMkLst>
            <pc:docMk/>
            <pc:sldMasterMk cId="3047552151" sldId="2147483652"/>
            <pc:sldLayoutMk cId="2174243818" sldId="2147483698"/>
          </pc:sldLayoutMkLst>
        </pc:sldLayoutChg>
        <pc:sldLayoutChg chg="del">
          <pc:chgData name="Michicich, Cait" userId="52a76827-3c9d-4db0-9450-a00736f8fc05" providerId="ADAL" clId="{10A4DDF6-6A45-4732-B638-EF94F557B853}" dt="2021-10-26T13:32:21.635" v="0" actId="47"/>
          <pc:sldLayoutMkLst>
            <pc:docMk/>
            <pc:sldMasterMk cId="3047552151" sldId="2147483652"/>
            <pc:sldLayoutMk cId="4287567515" sldId="2147483699"/>
          </pc:sldLayoutMkLst>
        </pc:sldLayoutChg>
        <pc:sldLayoutChg chg="del">
          <pc:chgData name="Michicich, Cait" userId="52a76827-3c9d-4db0-9450-a00736f8fc05" providerId="ADAL" clId="{10A4DDF6-6A45-4732-B638-EF94F557B853}" dt="2021-10-26T13:32:21.635" v="0" actId="47"/>
          <pc:sldLayoutMkLst>
            <pc:docMk/>
            <pc:sldMasterMk cId="3047552151" sldId="2147483652"/>
            <pc:sldLayoutMk cId="1465342220" sldId="2147483700"/>
          </pc:sldLayoutMkLst>
        </pc:sldLayoutChg>
        <pc:sldLayoutChg chg="del">
          <pc:chgData name="Michicich, Cait" userId="52a76827-3c9d-4db0-9450-a00736f8fc05" providerId="ADAL" clId="{10A4DDF6-6A45-4732-B638-EF94F557B853}" dt="2021-10-26T13:32:21.635" v="0" actId="47"/>
          <pc:sldLayoutMkLst>
            <pc:docMk/>
            <pc:sldMasterMk cId="3047552151" sldId="2147483652"/>
            <pc:sldLayoutMk cId="3115530053" sldId="214748370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10/26/2021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2</a:t>
            </a:fld>
            <a:endParaRPr lang="en-US" dirty="0"/>
          </a:p>
        </p:txBody>
      </p:sp>
    </p:spTree>
    <p:extLst>
      <p:ext uri="{BB962C8B-B14F-4D97-AF65-F5344CB8AC3E}">
        <p14:creationId xmlns:p14="http://schemas.microsoft.com/office/powerpoint/2010/main" val="1140620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17</a:t>
            </a:fld>
            <a:endParaRPr lang="en-US" dirty="0"/>
          </a:p>
        </p:txBody>
      </p:sp>
    </p:spTree>
    <p:extLst>
      <p:ext uri="{BB962C8B-B14F-4D97-AF65-F5344CB8AC3E}">
        <p14:creationId xmlns:p14="http://schemas.microsoft.com/office/powerpoint/2010/main" val="2210783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41063" rtl="0" eaLnBrk="1" fontAlgn="auto" latinLnBrk="0" hangingPunct="1">
              <a:lnSpc>
                <a:spcPct val="100000"/>
              </a:lnSpc>
              <a:spcBef>
                <a:spcPts val="0"/>
              </a:spcBef>
              <a:spcAft>
                <a:spcPts val="0"/>
              </a:spcAft>
              <a:buClrTx/>
              <a:buSzTx/>
              <a:buFontTx/>
              <a:buNone/>
              <a:tabLst/>
              <a:defRPr/>
            </a:pPr>
            <a:fld id="{5F7B7F18-E1B8-4D6C-B1AC-BECD6B49945D}" type="slidenum">
              <a:rPr kumimoji="0" lang="en-US" sz="1200" b="1" i="0" u="none" strike="noStrike" kern="1200" cap="none" spc="0" normalizeH="0" baseline="0" noProof="0" smtClean="0">
                <a:ln>
                  <a:noFill/>
                </a:ln>
                <a:solidFill>
                  <a:prstClr val="black"/>
                </a:solidFill>
                <a:effectLst/>
                <a:uLnTx/>
                <a:uFillTx/>
                <a:latin typeface="Europa-Bold" panose="02000000000000000000" pitchFamily="2" charset="77"/>
                <a:ea typeface="+mn-ea"/>
                <a:cs typeface="+mn-cs"/>
              </a:rPr>
              <a:pPr marL="0" marR="0" lvl="0" indent="0" algn="r" defTabSz="241063"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black"/>
              </a:solidFill>
              <a:effectLst/>
              <a:uLnTx/>
              <a:uFillTx/>
              <a:latin typeface="Europa-Bold" panose="02000000000000000000" pitchFamily="2" charset="77"/>
              <a:ea typeface="+mn-ea"/>
              <a:cs typeface="+mn-cs"/>
            </a:endParaRPr>
          </a:p>
        </p:txBody>
      </p:sp>
    </p:spTree>
    <p:extLst>
      <p:ext uri="{BB962C8B-B14F-4D97-AF65-F5344CB8AC3E}">
        <p14:creationId xmlns:p14="http://schemas.microsoft.com/office/powerpoint/2010/main" val="31015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Europa-Bold"/>
            </a:endParaRPr>
          </a:p>
        </p:txBody>
      </p:sp>
      <p:sp>
        <p:nvSpPr>
          <p:cNvPr id="4" name="Slide Number Placeholder 3"/>
          <p:cNvSpPr>
            <a:spLocks noGrp="1"/>
          </p:cNvSpPr>
          <p:nvPr>
            <p:ph type="sldNum" sz="quarter" idx="5"/>
          </p:nvPr>
        </p:nvSpPr>
        <p:spPr/>
        <p:txBody>
          <a:bodyPr/>
          <a:lstStyle/>
          <a:p>
            <a:fld id="{EB5C2945-5306-448B-B42B-1EFD665A2239}" type="slidenum">
              <a:rPr lang="en-US" smtClean="0"/>
              <a:pPr/>
              <a:t>19</a:t>
            </a:fld>
            <a:endParaRPr lang="en-US" dirty="0"/>
          </a:p>
        </p:txBody>
      </p:sp>
    </p:spTree>
    <p:extLst>
      <p:ext uri="{BB962C8B-B14F-4D97-AF65-F5344CB8AC3E}">
        <p14:creationId xmlns:p14="http://schemas.microsoft.com/office/powerpoint/2010/main" val="2793861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20</a:t>
            </a:fld>
            <a:endParaRPr lang="en-US" dirty="0"/>
          </a:p>
        </p:txBody>
      </p:sp>
    </p:spTree>
    <p:extLst>
      <p:ext uri="{BB962C8B-B14F-4D97-AF65-F5344CB8AC3E}">
        <p14:creationId xmlns:p14="http://schemas.microsoft.com/office/powerpoint/2010/main" val="18830637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ea99d6a0fd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ea99d6a0fd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ea99d6a0fd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ea99d6a0fd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019234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ea99d6a0fd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ea99d6a0fd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72730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ea99d6a0fd_0_1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8" name="Google Shape;1058;gea99d6a0fd_0_1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277380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Piloted with SW, Care Managers, Patient Advocates, Navigators </a:t>
            </a:r>
            <a:r>
              <a:rPr lang="en-US" dirty="0">
                <a:sym typeface="Wingdings" panose="05000000000000000000" pitchFamily="2" charset="2"/>
              </a:rPr>
              <a:t> grew to referral coordinators, Community Health Workers ID’d as a need</a:t>
            </a:r>
          </a:p>
          <a:p>
            <a:r>
              <a:rPr lang="en-US" dirty="0">
                <a:sym typeface="Wingdings" panose="05000000000000000000" pitchFamily="2" charset="2"/>
              </a:rPr>
              <a:t>- Began with food insecurity and has grown to food, housing and employment</a:t>
            </a:r>
          </a:p>
          <a:p>
            <a:r>
              <a:rPr lang="en-US" dirty="0">
                <a:sym typeface="Wingdings" panose="05000000000000000000" pitchFamily="2" charset="2"/>
              </a:rPr>
              <a:t>- Scaled with regional partners as health system grew</a:t>
            </a:r>
          </a:p>
          <a:p>
            <a:r>
              <a:rPr lang="en-US" dirty="0">
                <a:sym typeface="Wingdings" panose="05000000000000000000" pitchFamily="2" charset="2"/>
              </a:rPr>
              <a:t>- Worked through networks and organically implemented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709C5D-5D43-4B40-905A-4059EE8771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2468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30</a:t>
            </a:fld>
            <a:endParaRPr lang="en-US" dirty="0"/>
          </a:p>
        </p:txBody>
      </p:sp>
    </p:spTree>
    <p:extLst>
      <p:ext uri="{BB962C8B-B14F-4D97-AF65-F5344CB8AC3E}">
        <p14:creationId xmlns:p14="http://schemas.microsoft.com/office/powerpoint/2010/main" val="998247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Invite you all to join HIMSS as an</a:t>
            </a:r>
            <a:r>
              <a:rPr lang="en-US" baseline="0" dirty="0"/>
              <a:t> individual or through your organization</a:t>
            </a:r>
            <a:endParaRPr lang="en-US" dirty="0"/>
          </a:p>
          <a:p>
            <a:endParaRPr lang="en-US" dirty="0"/>
          </a:p>
        </p:txBody>
      </p:sp>
      <p:sp>
        <p:nvSpPr>
          <p:cNvPr id="4" name="Slide Number Placeholder 3"/>
          <p:cNvSpPr>
            <a:spLocks noGrp="1"/>
          </p:cNvSpPr>
          <p:nvPr>
            <p:ph type="sldNum" sz="quarter" idx="5"/>
          </p:nvPr>
        </p:nvSpPr>
        <p:spPr/>
        <p:txBody>
          <a:bodyPr/>
          <a:lstStyle/>
          <a:p>
            <a:fld id="{F7DF604D-C3B7-41B7-992A-9AD867AC1F65}" type="slidenum">
              <a:rPr lang="en-US" smtClean="0"/>
              <a:pPr/>
              <a:t>3</a:t>
            </a:fld>
            <a:endParaRPr lang="en-US" dirty="0"/>
          </a:p>
        </p:txBody>
      </p:sp>
    </p:spTree>
    <p:extLst>
      <p:ext uri="{BB962C8B-B14F-4D97-AF65-F5344CB8AC3E}">
        <p14:creationId xmlns:p14="http://schemas.microsoft.com/office/powerpoint/2010/main" val="1310103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A283AC-BB9C-4B73-9FEA-40BB2F30D4CE}" type="slidenum">
              <a:rPr lang="en-US" smtClean="0"/>
              <a:pPr/>
              <a:t>31</a:t>
            </a:fld>
            <a:endParaRPr lang="en-US" dirty="0"/>
          </a:p>
        </p:txBody>
      </p:sp>
    </p:spTree>
    <p:extLst>
      <p:ext uri="{BB962C8B-B14F-4D97-AF65-F5344CB8AC3E}">
        <p14:creationId xmlns:p14="http://schemas.microsoft.com/office/powerpoint/2010/main" val="15595705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A283AC-BB9C-4B73-9FEA-40BB2F30D4CE}" type="slidenum">
              <a:rPr lang="en-US" smtClean="0"/>
              <a:pPr/>
              <a:t>32</a:t>
            </a:fld>
            <a:endParaRPr lang="en-US" dirty="0"/>
          </a:p>
        </p:txBody>
      </p:sp>
    </p:spTree>
    <p:extLst>
      <p:ext uri="{BB962C8B-B14F-4D97-AF65-F5344CB8AC3E}">
        <p14:creationId xmlns:p14="http://schemas.microsoft.com/office/powerpoint/2010/main" val="3563738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DF604D-C3B7-41B7-992A-9AD867AC1F65}" type="slidenum">
              <a:rPr kumimoji="0" lang="en-US"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9362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35</a:t>
            </a:fld>
            <a:endParaRPr lang="en-US" dirty="0"/>
          </a:p>
        </p:txBody>
      </p:sp>
    </p:spTree>
    <p:extLst>
      <p:ext uri="{BB962C8B-B14F-4D97-AF65-F5344CB8AC3E}">
        <p14:creationId xmlns:p14="http://schemas.microsoft.com/office/powerpoint/2010/main" val="222680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UNIQUE LINK TO JOIN </a:t>
            </a:r>
          </a:p>
        </p:txBody>
      </p:sp>
      <p:sp>
        <p:nvSpPr>
          <p:cNvPr id="4" name="Slide Number Placeholder 3"/>
          <p:cNvSpPr>
            <a:spLocks noGrp="1"/>
          </p:cNvSpPr>
          <p:nvPr>
            <p:ph type="sldNum" sz="quarter" idx="5"/>
          </p:nvPr>
        </p:nvSpPr>
        <p:spPr/>
        <p:txBody>
          <a:bodyPr/>
          <a:lstStyle/>
          <a:p>
            <a:fld id="{F7DF604D-C3B7-41B7-992A-9AD867AC1F65}" type="slidenum">
              <a:rPr lang="en-US" smtClean="0"/>
              <a:pPr/>
              <a:t>4</a:t>
            </a:fld>
            <a:endParaRPr lang="en-US" dirty="0"/>
          </a:p>
        </p:txBody>
      </p:sp>
    </p:spTree>
    <p:extLst>
      <p:ext uri="{BB962C8B-B14F-4D97-AF65-F5344CB8AC3E}">
        <p14:creationId xmlns:p14="http://schemas.microsoft.com/office/powerpoint/2010/main" val="1221139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5</a:t>
            </a:fld>
            <a:endParaRPr lang="en-US" dirty="0"/>
          </a:p>
        </p:txBody>
      </p:sp>
    </p:spTree>
    <p:extLst>
      <p:ext uri="{BB962C8B-B14F-4D97-AF65-F5344CB8AC3E}">
        <p14:creationId xmlns:p14="http://schemas.microsoft.com/office/powerpoint/2010/main" val="344966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food security, socioeconomic status (income, educational attainment and subjective perception of social status), access to care, reliable transportation, safe housing, neighborhood characteristics and the composition of a person’s social support network.</a:t>
            </a:r>
          </a:p>
          <a:p>
            <a:endParaRPr lang="en-US" dirty="0"/>
          </a:p>
        </p:txBody>
      </p:sp>
      <p:sp>
        <p:nvSpPr>
          <p:cNvPr id="4" name="Slide Number Placeholder 3"/>
          <p:cNvSpPr>
            <a:spLocks noGrp="1"/>
          </p:cNvSpPr>
          <p:nvPr>
            <p:ph type="sldNum" sz="quarter" idx="10"/>
          </p:nvPr>
        </p:nvSpPr>
        <p:spPr/>
        <p:txBody>
          <a:bodyPr/>
          <a:lstStyle/>
          <a:p>
            <a:fld id="{F7DF604D-C3B7-41B7-992A-9AD867AC1F65}" type="slidenum">
              <a:rPr lang="en-US" smtClean="0"/>
              <a:pPr/>
              <a:t>8</a:t>
            </a:fld>
            <a:endParaRPr lang="en-US" dirty="0"/>
          </a:p>
        </p:txBody>
      </p:sp>
    </p:spTree>
    <p:extLst>
      <p:ext uri="{BB962C8B-B14F-4D97-AF65-F5344CB8AC3E}">
        <p14:creationId xmlns:p14="http://schemas.microsoft.com/office/powerpoint/2010/main" val="3614223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41063" rtl="0" eaLnBrk="1" fontAlgn="auto" latinLnBrk="0" hangingPunct="1">
              <a:lnSpc>
                <a:spcPct val="100000"/>
              </a:lnSpc>
              <a:spcBef>
                <a:spcPts val="0"/>
              </a:spcBef>
              <a:spcAft>
                <a:spcPts val="0"/>
              </a:spcAft>
              <a:buClrTx/>
              <a:buSzTx/>
              <a:buFontTx/>
              <a:buNone/>
              <a:tabLst/>
              <a:defRPr/>
            </a:pPr>
            <a:fld id="{EB5C2945-5306-448B-B42B-1EFD665A2239}" type="slidenum">
              <a:rPr kumimoji="0" lang="en-US" sz="1200" b="1" i="0" u="none" strike="noStrike" kern="1200" cap="none" spc="0" normalizeH="0" baseline="0" noProof="0" smtClean="0">
                <a:ln>
                  <a:noFill/>
                </a:ln>
                <a:solidFill>
                  <a:prstClr val="black"/>
                </a:solidFill>
                <a:effectLst/>
                <a:uLnTx/>
                <a:uFillTx/>
                <a:latin typeface="Europa-Bold" panose="02000000000000000000" pitchFamily="2" charset="77"/>
                <a:ea typeface="+mn-ea"/>
                <a:cs typeface="+mn-cs"/>
              </a:rPr>
              <a:pPr marL="0" marR="0" lvl="0" indent="0" algn="r" defTabSz="241063"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prstClr val="black"/>
              </a:solidFill>
              <a:effectLst/>
              <a:uLnTx/>
              <a:uFillTx/>
              <a:latin typeface="Europa-Bold" panose="02000000000000000000" pitchFamily="2" charset="77"/>
              <a:ea typeface="+mn-ea"/>
              <a:cs typeface="+mn-cs"/>
            </a:endParaRPr>
          </a:p>
        </p:txBody>
      </p:sp>
    </p:spTree>
    <p:extLst>
      <p:ext uri="{BB962C8B-B14F-4D97-AF65-F5344CB8AC3E}">
        <p14:creationId xmlns:p14="http://schemas.microsoft.com/office/powerpoint/2010/main" val="397475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648"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241063" rtl="0" eaLnBrk="1" fontAlgn="auto" latinLnBrk="0" hangingPunct="1">
              <a:lnSpc>
                <a:spcPct val="100000"/>
              </a:lnSpc>
              <a:spcBef>
                <a:spcPts val="0"/>
              </a:spcBef>
              <a:spcAft>
                <a:spcPts val="0"/>
              </a:spcAft>
              <a:buClrTx/>
              <a:buSzTx/>
              <a:buFontTx/>
              <a:buNone/>
              <a:tabLst/>
              <a:defRPr/>
            </a:pPr>
            <a:fld id="{EB5C2945-5306-448B-B42B-1EFD665A2239}" type="slidenum">
              <a:rPr kumimoji="0" lang="en-US" sz="1200" b="1" i="0" u="none" strike="noStrike" kern="1200" cap="none" spc="0" normalizeH="0" baseline="0" noProof="0" smtClean="0">
                <a:ln>
                  <a:noFill/>
                </a:ln>
                <a:solidFill>
                  <a:prstClr val="black"/>
                </a:solidFill>
                <a:effectLst/>
                <a:uLnTx/>
                <a:uFillTx/>
                <a:latin typeface="Europa-Bold" panose="02000000000000000000" pitchFamily="2" charset="77"/>
                <a:ea typeface="+mn-ea"/>
                <a:cs typeface="+mn-cs"/>
              </a:rPr>
              <a:pPr marL="0" marR="0" lvl="0" indent="0" algn="r" defTabSz="241063"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prstClr val="black"/>
              </a:solidFill>
              <a:effectLst/>
              <a:uLnTx/>
              <a:uFillTx/>
              <a:latin typeface="Europa-Bold" panose="02000000000000000000" pitchFamily="2" charset="77"/>
              <a:ea typeface="+mn-ea"/>
              <a:cs typeface="+mn-cs"/>
            </a:endParaRPr>
          </a:p>
        </p:txBody>
      </p:sp>
    </p:spTree>
    <p:extLst>
      <p:ext uri="{BB962C8B-B14F-4D97-AF65-F5344CB8AC3E}">
        <p14:creationId xmlns:p14="http://schemas.microsoft.com/office/powerpoint/2010/main" val="828041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241063" rtl="0" eaLnBrk="1" fontAlgn="auto" latinLnBrk="0" hangingPunct="1">
              <a:lnSpc>
                <a:spcPct val="100000"/>
              </a:lnSpc>
              <a:spcBef>
                <a:spcPts val="0"/>
              </a:spcBef>
              <a:spcAft>
                <a:spcPts val="0"/>
              </a:spcAft>
              <a:buClrTx/>
              <a:buSzTx/>
              <a:buFontTx/>
              <a:buNone/>
              <a:tabLst/>
              <a:defRPr/>
            </a:pPr>
            <a:fld id="{EB5C2945-5306-448B-B42B-1EFD665A2239}" type="slidenum">
              <a:rPr kumimoji="0" lang="en-US" sz="1200" b="1" i="0" u="none" strike="noStrike" kern="1200" cap="none" spc="0" normalizeH="0" baseline="0" noProof="0" smtClean="0">
                <a:ln>
                  <a:noFill/>
                </a:ln>
                <a:solidFill>
                  <a:prstClr val="black"/>
                </a:solidFill>
                <a:effectLst/>
                <a:uLnTx/>
                <a:uFillTx/>
                <a:latin typeface="Europa-Bold" panose="02000000000000000000" pitchFamily="2" charset="77"/>
                <a:ea typeface="+mn-ea"/>
                <a:cs typeface="+mn-cs"/>
              </a:rPr>
              <a:pPr marL="0" marR="0" lvl="0" indent="0" algn="r" defTabSz="241063" rtl="0" eaLnBrk="1" fontAlgn="auto" latinLnBrk="0" hangingPunct="1">
                <a:lnSpc>
                  <a:spcPct val="100000"/>
                </a:lnSpc>
                <a:spcBef>
                  <a:spcPts val="0"/>
                </a:spcBef>
                <a:spcAft>
                  <a:spcPts val="0"/>
                </a:spcAft>
                <a:buClrTx/>
                <a:buSzTx/>
                <a:buFontTx/>
                <a:buNone/>
                <a:tabLst/>
                <a:defRPr/>
              </a:pPr>
              <a:t>15</a:t>
            </a:fld>
            <a:endParaRPr kumimoji="0" lang="en-US" sz="1200" b="1" i="0" u="none" strike="noStrike" kern="1200" cap="none" spc="0" normalizeH="0" baseline="0" noProof="0" dirty="0">
              <a:ln>
                <a:noFill/>
              </a:ln>
              <a:solidFill>
                <a:prstClr val="black"/>
              </a:solidFill>
              <a:effectLst/>
              <a:uLnTx/>
              <a:uFillTx/>
              <a:latin typeface="Europa-Bold" panose="02000000000000000000" pitchFamily="2" charset="77"/>
              <a:ea typeface="+mn-ea"/>
              <a:cs typeface="+mn-cs"/>
            </a:endParaRPr>
          </a:p>
        </p:txBody>
      </p:sp>
    </p:spTree>
    <p:extLst>
      <p:ext uri="{BB962C8B-B14F-4D97-AF65-F5344CB8AC3E}">
        <p14:creationId xmlns:p14="http://schemas.microsoft.com/office/powerpoint/2010/main" val="3518042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241063" rtl="0" eaLnBrk="1" fontAlgn="auto" latinLnBrk="0" hangingPunct="1">
              <a:lnSpc>
                <a:spcPct val="100000"/>
              </a:lnSpc>
              <a:spcBef>
                <a:spcPts val="0"/>
              </a:spcBef>
              <a:spcAft>
                <a:spcPts val="0"/>
              </a:spcAft>
              <a:buClrTx/>
              <a:buSzTx/>
              <a:buFontTx/>
              <a:buNone/>
              <a:tabLst/>
              <a:defRPr/>
            </a:pPr>
            <a:fld id="{EB5C2945-5306-448B-B42B-1EFD665A2239}" type="slidenum">
              <a:rPr kumimoji="0" lang="en-US" sz="1200" b="1" i="0" u="none" strike="noStrike" kern="1200" cap="none" spc="0" normalizeH="0" baseline="0" noProof="0" smtClean="0">
                <a:ln>
                  <a:noFill/>
                </a:ln>
                <a:solidFill>
                  <a:prstClr val="black"/>
                </a:solidFill>
                <a:effectLst/>
                <a:uLnTx/>
                <a:uFillTx/>
                <a:latin typeface="Europa-Bold" panose="02000000000000000000" pitchFamily="2" charset="77"/>
                <a:ea typeface="+mn-ea"/>
                <a:cs typeface="+mn-cs"/>
              </a:rPr>
              <a:pPr marL="0" marR="0" lvl="0" indent="0" algn="r" defTabSz="241063"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solidFill>
              <a:effectLst/>
              <a:uLnTx/>
              <a:uFillTx/>
              <a:latin typeface="Europa-Bold" panose="02000000000000000000" pitchFamily="2" charset="77"/>
              <a:ea typeface="+mn-ea"/>
              <a:cs typeface="+mn-cs"/>
            </a:endParaRPr>
          </a:p>
        </p:txBody>
      </p:sp>
    </p:spTree>
    <p:extLst>
      <p:ext uri="{BB962C8B-B14F-4D97-AF65-F5344CB8AC3E}">
        <p14:creationId xmlns:p14="http://schemas.microsoft.com/office/powerpoint/2010/main" val="2001458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9.png"/><Relationship Id="rId9" Type="http://schemas.openxmlformats.org/officeDocument/2006/relationships/image" Target="../media/image24.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607813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965706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7443213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85150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113747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23455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257451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62519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9" name="Picture 8">
            <a:extLst>
              <a:ext uri="{FF2B5EF4-FFF2-40B4-BE49-F238E27FC236}">
                <a16:creationId xmlns:a16="http://schemas.microsoft.com/office/drawing/2014/main" id="{5A8A8D22-515C-AA4A-B312-CDAD2323D2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3926308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pic>
        <p:nvPicPr>
          <p:cNvPr id="10" name="Picture 9">
            <a:extLst>
              <a:ext uri="{FF2B5EF4-FFF2-40B4-BE49-F238E27FC236}">
                <a16:creationId xmlns:a16="http://schemas.microsoft.com/office/drawing/2014/main" id="{052C5D15-A821-3B44-86EC-A97D6D6376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83460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spTree>
    <p:extLst>
      <p:ext uri="{BB962C8B-B14F-4D97-AF65-F5344CB8AC3E}">
        <p14:creationId xmlns:p14="http://schemas.microsoft.com/office/powerpoint/2010/main" val="3117060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708777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pic>
        <p:nvPicPr>
          <p:cNvPr id="9" name="Picture 8">
            <a:extLst>
              <a:ext uri="{FF2B5EF4-FFF2-40B4-BE49-F238E27FC236}">
                <a16:creationId xmlns:a16="http://schemas.microsoft.com/office/drawing/2014/main" id="{8D9B09EF-B7CF-7B40-BCCF-4D3D95697FC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909083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pic>
        <p:nvPicPr>
          <p:cNvPr id="8" name="Picture 7">
            <a:extLst>
              <a:ext uri="{FF2B5EF4-FFF2-40B4-BE49-F238E27FC236}">
                <a16:creationId xmlns:a16="http://schemas.microsoft.com/office/drawing/2014/main" id="{FA086156-E11E-AF46-8F88-7B60B0005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pic>
        <p:nvPicPr>
          <p:cNvPr id="9" name="Picture 8">
            <a:extLst>
              <a:ext uri="{FF2B5EF4-FFF2-40B4-BE49-F238E27FC236}">
                <a16:creationId xmlns:a16="http://schemas.microsoft.com/office/drawing/2014/main" id="{C5A3D5D4-954C-9140-83B8-C4B48578893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9866"/>
          <a:stretch/>
        </p:blipFill>
        <p:spPr>
          <a:xfrm>
            <a:off x="810883" y="6188663"/>
            <a:ext cx="828818" cy="643457"/>
          </a:xfrm>
          <a:prstGeom prst="rect">
            <a:avLst/>
          </a:prstGeom>
        </p:spPr>
      </p:pic>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638030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28422483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676304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dirty="0"/>
          </a:p>
        </p:txBody>
      </p:sp>
    </p:spTree>
    <p:extLst>
      <p:ext uri="{BB962C8B-B14F-4D97-AF65-F5344CB8AC3E}">
        <p14:creationId xmlns:p14="http://schemas.microsoft.com/office/powerpoint/2010/main" val="24838948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2556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040930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8B709-FAB3-FC4D-8C28-31CDE8076FFA}"/>
              </a:ext>
            </a:extLst>
          </p:cNvPr>
          <p:cNvSpPr>
            <a:spLocks noGrp="1"/>
          </p:cNvSpPr>
          <p:nvPr>
            <p:ph type="title"/>
          </p:nvPr>
        </p:nvSpPr>
        <p:spPr>
          <a:xfrm>
            <a:off x="854699" y="1162796"/>
            <a:ext cx="9833429" cy="1028700"/>
          </a:xfrm>
        </p:spPr>
        <p:txBody>
          <a:bodyPr/>
          <a:lstStyle>
            <a:lvl1pPr>
              <a:defRPr>
                <a:latin typeface="Prometo Medium" panose="020B070403020306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Tree>
    <p:extLst>
      <p:ext uri="{BB962C8B-B14F-4D97-AF65-F5344CB8AC3E}">
        <p14:creationId xmlns:p14="http://schemas.microsoft.com/office/powerpoint/2010/main" val="1127909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2654852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359798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51372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514600"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34302" y="1633719"/>
            <a:ext cx="2064897" cy="4209756"/>
          </a:xfrm>
          <a:prstGeom prst="rect">
            <a:avLst/>
          </a:prstGeom>
        </p:spPr>
      </p:pic>
      <p:sp>
        <p:nvSpPr>
          <p:cNvPr id="8" name="Picture Placeholder 4"/>
          <p:cNvSpPr>
            <a:spLocks noGrp="1"/>
          </p:cNvSpPr>
          <p:nvPr>
            <p:ph type="pic" sz="quarter" idx="14"/>
          </p:nvPr>
        </p:nvSpPr>
        <p:spPr>
          <a:xfrm>
            <a:off x="4368800"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401012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2997" y="465318"/>
            <a:ext cx="2915798" cy="5944509"/>
          </a:xfrm>
          <a:prstGeom prst="rect">
            <a:avLst/>
          </a:prstGeom>
        </p:spPr>
      </p:pic>
      <p:sp>
        <p:nvSpPr>
          <p:cNvPr id="8" name="Picture Placeholder 4"/>
          <p:cNvSpPr>
            <a:spLocks noGrp="1"/>
          </p:cNvSpPr>
          <p:nvPr>
            <p:ph type="pic" sz="quarter" idx="14"/>
          </p:nvPr>
        </p:nvSpPr>
        <p:spPr>
          <a:xfrm>
            <a:off x="47965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9" name="Picture Placeholder 4"/>
          <p:cNvSpPr>
            <a:spLocks noGrp="1"/>
          </p:cNvSpPr>
          <p:nvPr>
            <p:ph type="pic" sz="quarter" idx="15"/>
          </p:nvPr>
        </p:nvSpPr>
        <p:spPr>
          <a:xfrm>
            <a:off x="7641391"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2" name="Picture Placeholder 4"/>
          <p:cNvSpPr>
            <a:spLocks noGrp="1"/>
          </p:cNvSpPr>
          <p:nvPr>
            <p:ph type="pic" sz="quarter" idx="18"/>
          </p:nvPr>
        </p:nvSpPr>
        <p:spPr>
          <a:xfrm>
            <a:off x="1918893"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3207664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6523" y="-7716539"/>
            <a:ext cx="2935516" cy="22532368"/>
          </a:xfrm>
          <a:prstGeom prst="rect">
            <a:avLst/>
          </a:prstGeom>
        </p:spPr>
      </p:pic>
      <p:sp>
        <p:nvSpPr>
          <p:cNvPr id="11" name="Picture Placeholder 4"/>
          <p:cNvSpPr>
            <a:spLocks noGrp="1"/>
          </p:cNvSpPr>
          <p:nvPr>
            <p:ph type="pic" sz="quarter" idx="14"/>
          </p:nvPr>
        </p:nvSpPr>
        <p:spPr>
          <a:xfrm>
            <a:off x="4683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Rectangle 3"/>
          <p:cNvSpPr/>
          <p:nvPr userDrawn="1"/>
        </p:nvSpPr>
        <p:spPr>
          <a:xfrm>
            <a:off x="-23434" y="0"/>
            <a:ext cx="4023933" cy="6858000"/>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5839" y="1271626"/>
            <a:ext cx="2408238" cy="4909739"/>
          </a:xfrm>
          <a:prstGeom prst="rect">
            <a:avLst/>
          </a:prstGeom>
        </p:spPr>
      </p:pic>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8083" y="1271626"/>
            <a:ext cx="2408238" cy="4909739"/>
          </a:xfrm>
          <a:prstGeom prst="rect">
            <a:avLst/>
          </a:prstGeom>
        </p:spPr>
      </p:pic>
      <p:sp>
        <p:nvSpPr>
          <p:cNvPr id="16" name="Picture Placeholder 4"/>
          <p:cNvSpPr>
            <a:spLocks noGrp="1"/>
          </p:cNvSpPr>
          <p:nvPr>
            <p:ph type="pic" sz="quarter" idx="15"/>
          </p:nvPr>
        </p:nvSpPr>
        <p:spPr>
          <a:xfrm>
            <a:off x="-411681"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6"/>
          </p:nvPr>
        </p:nvSpPr>
        <p:spPr>
          <a:xfrm>
            <a:off x="2188384" y="188141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Title 1"/>
          <p:cNvSpPr>
            <a:spLocks noGrp="1"/>
          </p:cNvSpPr>
          <p:nvPr>
            <p:ph type="title"/>
          </p:nvPr>
        </p:nvSpPr>
        <p:spPr>
          <a:xfrm>
            <a:off x="5101771" y="1171169"/>
            <a:ext cx="5401129" cy="1028700"/>
          </a:xfrm>
        </p:spPr>
        <p:txBody>
          <a:bodyPr/>
          <a:lstStyle>
            <a:lvl1pPr>
              <a:lnSpc>
                <a:spcPct val="100000"/>
              </a:lnSpc>
              <a:defRPr sz="32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481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10/26/2021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483687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Blank with Footer">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373DD8A-4301-5D45-9EB5-386A9524F8C1}"/>
              </a:ext>
            </a:extLst>
          </p:cNvPr>
          <p:cNvGrpSpPr/>
          <p:nvPr userDrawn="1"/>
        </p:nvGrpSpPr>
        <p:grpSpPr>
          <a:xfrm>
            <a:off x="0" y="6373758"/>
            <a:ext cx="12192000" cy="493294"/>
            <a:chOff x="0" y="6373758"/>
            <a:chExt cx="12192000" cy="493294"/>
          </a:xfrm>
          <a:solidFill>
            <a:srgbClr val="192A57"/>
          </a:solidFill>
        </p:grpSpPr>
        <p:sp>
          <p:nvSpPr>
            <p:cNvPr id="10" name="Rectangle 9">
              <a:extLst>
                <a:ext uri="{FF2B5EF4-FFF2-40B4-BE49-F238E27FC236}">
                  <a16:creationId xmlns:a16="http://schemas.microsoft.com/office/drawing/2014/main" id="{926332A1-033F-AC4E-BE12-9CBF542C717E}"/>
                </a:ext>
              </a:extLst>
            </p:cNvPr>
            <p:cNvSpPr/>
            <p:nvPr userDrawn="1"/>
          </p:nvSpPr>
          <p:spPr>
            <a:xfrm>
              <a:off x="0" y="6373758"/>
              <a:ext cx="12192000" cy="493294"/>
            </a:xfrm>
            <a:prstGeom prst="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i="0" dirty="0">
                <a:solidFill>
                  <a:srgbClr val="DD1063"/>
                </a:solidFill>
                <a:latin typeface="Europa-Bold" panose="02000000000000000000" pitchFamily="2" charset="77"/>
              </a:endParaRPr>
            </a:p>
          </p:txBody>
        </p:sp>
        <p:sp>
          <p:nvSpPr>
            <p:cNvPr id="11" name="TextBox 10">
              <a:extLst>
                <a:ext uri="{FF2B5EF4-FFF2-40B4-BE49-F238E27FC236}">
                  <a16:creationId xmlns:a16="http://schemas.microsoft.com/office/drawing/2014/main" id="{E3FF43BB-A367-4A47-AFD9-AB591E9A848A}"/>
                </a:ext>
              </a:extLst>
            </p:cNvPr>
            <p:cNvSpPr txBox="1"/>
            <p:nvPr userDrawn="1"/>
          </p:nvSpPr>
          <p:spPr>
            <a:xfrm>
              <a:off x="1083364" y="6538090"/>
              <a:ext cx="9069205" cy="246221"/>
            </a:xfrm>
            <a:prstGeom prst="rect">
              <a:avLst/>
            </a:prstGeom>
            <a:grpFill/>
          </p:spPr>
          <p:txBody>
            <a:bodyPr wrap="square" rtlCol="0">
              <a:spAutoFit/>
            </a:bodyPr>
            <a:lstStyle/>
            <a:p>
              <a:pPr marL="0" marR="0" indent="0" algn="l" defTabSz="241063" rtl="0" eaLnBrk="1" fontAlgn="auto" latinLnBrk="0" hangingPunct="1">
                <a:lnSpc>
                  <a:spcPct val="100000"/>
                </a:lnSpc>
                <a:spcBef>
                  <a:spcPts val="0"/>
                </a:spcBef>
                <a:spcAft>
                  <a:spcPts val="0"/>
                </a:spcAft>
                <a:buClrTx/>
                <a:buSzTx/>
                <a:buFontTx/>
                <a:buNone/>
                <a:tabLst/>
                <a:defRPr/>
              </a:pPr>
              <a:r>
                <a:rPr lang="en-US" sz="1000" dirty="0">
                  <a:solidFill>
                    <a:srgbClr val="F4F3DB"/>
                  </a:solidFill>
                  <a:latin typeface="Europa-Bold" panose="02000000000000000000" pitchFamily="2" charset="77"/>
                  <a:ea typeface="Open Sans" panose="020B0606030504020204" pitchFamily="34" charset="0"/>
                  <a:cs typeface="Open Sans" panose="020B0606030504020204" pitchFamily="34" charset="0"/>
                </a:rPr>
                <a:t>NOT FOR REDISTRIBUTION   |   ©2021 NOWPOW. All rights reserved. </a:t>
              </a:r>
            </a:p>
          </p:txBody>
        </p:sp>
        <p:pic>
          <p:nvPicPr>
            <p:cNvPr id="12" name="pasted-image.pdf">
              <a:extLst>
                <a:ext uri="{FF2B5EF4-FFF2-40B4-BE49-F238E27FC236}">
                  <a16:creationId xmlns:a16="http://schemas.microsoft.com/office/drawing/2014/main" id="{03E3A907-6998-7945-95BD-57E88A7B7D9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50497" y="6532751"/>
              <a:ext cx="1008888" cy="182880"/>
            </a:xfrm>
            <a:prstGeom prst="rect">
              <a:avLst/>
            </a:prstGeom>
            <a:grpFill/>
            <a:ln w="12700">
              <a:miter lim="400000"/>
            </a:ln>
          </p:spPr>
        </p:pic>
      </p:grpSp>
      <p:sp>
        <p:nvSpPr>
          <p:cNvPr id="16" name="Rectangle 15">
            <a:extLst>
              <a:ext uri="{FF2B5EF4-FFF2-40B4-BE49-F238E27FC236}">
                <a16:creationId xmlns:a16="http://schemas.microsoft.com/office/drawing/2014/main" id="{97DD5B98-28B5-EE45-A285-07EC9B6EC901}"/>
              </a:ext>
            </a:extLst>
          </p:cNvPr>
          <p:cNvSpPr/>
          <p:nvPr userDrawn="1"/>
        </p:nvSpPr>
        <p:spPr>
          <a:xfrm>
            <a:off x="751497" y="6537965"/>
            <a:ext cx="292068" cy="246221"/>
          </a:xfrm>
          <a:prstGeom prst="rect">
            <a:avLst/>
          </a:prstGeom>
        </p:spPr>
        <p:txBody>
          <a:bodyPr wrap="none">
            <a:spAutoFit/>
          </a:bodyPr>
          <a:lstStyle/>
          <a:p>
            <a:fld id="{E83EA308-50E5-3F4E-90F6-C3BC005FC617}" type="slidenum">
              <a:rPr lang="en-US" sz="1000" smtClean="0">
                <a:solidFill>
                  <a:srgbClr val="F4F3DB"/>
                </a:solidFill>
                <a:latin typeface="Europa-Bold" panose="02000000000000000000" pitchFamily="2" charset="77"/>
                <a:ea typeface="Open Sans" panose="020B0606030504020204" pitchFamily="34" charset="0"/>
                <a:cs typeface="Open Sans" panose="020B0606030504020204" pitchFamily="34" charset="0"/>
              </a:rPr>
              <a:pPr/>
              <a:t>‹#›</a:t>
            </a:fld>
            <a:r>
              <a:rPr lang="en-US" sz="900" dirty="0">
                <a:solidFill>
                  <a:srgbClr val="F4F3DB"/>
                </a:solidFill>
                <a:latin typeface="Europa-Bold" panose="02000000000000000000" pitchFamily="2" charset="77"/>
                <a:ea typeface="Open Sans" panose="020B0606030504020204" pitchFamily="34" charset="0"/>
                <a:cs typeface="Open Sans" panose="020B0606030504020204" pitchFamily="34" charset="0"/>
              </a:rPr>
              <a:t> </a:t>
            </a:r>
            <a:endParaRPr lang="en-US" dirty="0"/>
          </a:p>
        </p:txBody>
      </p:sp>
    </p:spTree>
    <p:extLst>
      <p:ext uri="{BB962C8B-B14F-4D97-AF65-F5344CB8AC3E}">
        <p14:creationId xmlns:p14="http://schemas.microsoft.com/office/powerpoint/2010/main" val="28508034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2B316FF-735F-864D-A440-FD51901F9BA4}"/>
              </a:ext>
            </a:extLst>
          </p:cNvPr>
          <p:cNvCxnSpPr>
            <a:cxnSpLocks/>
          </p:cNvCxnSpPr>
          <p:nvPr userDrawn="1"/>
        </p:nvCxnSpPr>
        <p:spPr>
          <a:xfrm>
            <a:off x="743524" y="1237939"/>
            <a:ext cx="10735056" cy="0"/>
          </a:xfrm>
          <a:prstGeom prst="line">
            <a:avLst/>
          </a:prstGeom>
          <a:ln w="19050" cap="rnd">
            <a:solidFill>
              <a:srgbClr val="A5A5A5"/>
            </a:solidFill>
            <a:prstDash val="dot"/>
            <a:round/>
          </a:ln>
        </p:spPr>
        <p:style>
          <a:lnRef idx="2">
            <a:schemeClr val="accent1"/>
          </a:lnRef>
          <a:fillRef idx="0">
            <a:schemeClr val="accent1"/>
          </a:fillRef>
          <a:effectRef idx="1">
            <a:schemeClr val="accent1"/>
          </a:effectRef>
          <a:fontRef idx="minor">
            <a:schemeClr val="tx1"/>
          </a:fontRef>
        </p:style>
      </p:cxnSp>
      <p:sp>
        <p:nvSpPr>
          <p:cNvPr id="18" name="Text Placeholder 5">
            <a:extLst>
              <a:ext uri="{FF2B5EF4-FFF2-40B4-BE49-F238E27FC236}">
                <a16:creationId xmlns:a16="http://schemas.microsoft.com/office/drawing/2014/main" id="{CC82A815-97F2-2F4B-A49F-6BE15400862D}"/>
              </a:ext>
            </a:extLst>
          </p:cNvPr>
          <p:cNvSpPr>
            <a:spLocks noGrp="1"/>
          </p:cNvSpPr>
          <p:nvPr>
            <p:ph type="body" sz="quarter" idx="11" hasCustomPrompt="1"/>
          </p:nvPr>
        </p:nvSpPr>
        <p:spPr>
          <a:xfrm>
            <a:off x="743525" y="446279"/>
            <a:ext cx="10715860" cy="1036737"/>
          </a:xfrm>
        </p:spPr>
        <p:txBody>
          <a:bodyPr>
            <a:normAutofit/>
          </a:bodyPr>
          <a:lstStyle>
            <a:lvl1pPr marL="0" indent="0">
              <a:buFontTx/>
              <a:buNone/>
              <a:defRPr sz="4400" b="0" i="0" baseline="0">
                <a:solidFill>
                  <a:srgbClr val="192A57"/>
                </a:solidFill>
              </a:defRPr>
            </a:lvl1pPr>
            <a:lvl2pPr marL="457164" indent="0">
              <a:buFontTx/>
              <a:buNone/>
              <a:defRPr/>
            </a:lvl2pPr>
            <a:lvl3pPr marL="914326" indent="0">
              <a:buFontTx/>
              <a:buNone/>
              <a:defRPr/>
            </a:lvl3pPr>
            <a:lvl4pPr marL="1371489" indent="0">
              <a:buFontTx/>
              <a:buNone/>
              <a:defRPr/>
            </a:lvl4pPr>
            <a:lvl5pPr marL="1828653" indent="0">
              <a:buFontTx/>
              <a:buNone/>
              <a:defRPr/>
            </a:lvl5pPr>
          </a:lstStyle>
          <a:p>
            <a:pPr lvl="0"/>
            <a:r>
              <a:rPr lang="en-US"/>
              <a:t>Click to edit title</a:t>
            </a:r>
          </a:p>
        </p:txBody>
      </p:sp>
      <p:sp>
        <p:nvSpPr>
          <p:cNvPr id="16" name="Rectangle 15">
            <a:extLst>
              <a:ext uri="{FF2B5EF4-FFF2-40B4-BE49-F238E27FC236}">
                <a16:creationId xmlns:a16="http://schemas.microsoft.com/office/drawing/2014/main" id="{B43C1B4C-7E2C-5544-AA4E-774AB51E609D}"/>
              </a:ext>
            </a:extLst>
          </p:cNvPr>
          <p:cNvSpPr/>
          <p:nvPr userDrawn="1"/>
        </p:nvSpPr>
        <p:spPr>
          <a:xfrm>
            <a:off x="0" y="6373758"/>
            <a:ext cx="12192000" cy="493294"/>
          </a:xfrm>
          <a:prstGeom prst="rect">
            <a:avLst/>
          </a:prstGeom>
          <a:solidFill>
            <a:srgbClr val="192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i="0" dirty="0">
              <a:solidFill>
                <a:srgbClr val="DD1063"/>
              </a:solidFill>
              <a:latin typeface="Europa-Bold" panose="02000000000000000000" pitchFamily="2" charset="77"/>
            </a:endParaRPr>
          </a:p>
        </p:txBody>
      </p:sp>
      <p:sp>
        <p:nvSpPr>
          <p:cNvPr id="19" name="TextBox 18">
            <a:extLst>
              <a:ext uri="{FF2B5EF4-FFF2-40B4-BE49-F238E27FC236}">
                <a16:creationId xmlns:a16="http://schemas.microsoft.com/office/drawing/2014/main" id="{3003181E-8C2E-0C4C-81E0-DBDBAF05690A}"/>
              </a:ext>
            </a:extLst>
          </p:cNvPr>
          <p:cNvSpPr txBox="1"/>
          <p:nvPr userDrawn="1"/>
        </p:nvSpPr>
        <p:spPr>
          <a:xfrm>
            <a:off x="1083364" y="6538090"/>
            <a:ext cx="9069205" cy="246221"/>
          </a:xfrm>
          <a:prstGeom prst="rect">
            <a:avLst/>
          </a:prstGeom>
          <a:noFill/>
        </p:spPr>
        <p:txBody>
          <a:bodyPr wrap="square" rtlCol="0">
            <a:spAutoFit/>
          </a:bodyPr>
          <a:lstStyle/>
          <a:p>
            <a:pPr marL="0" marR="0" indent="0" algn="l" defTabSz="241063" rtl="0" eaLnBrk="1" fontAlgn="auto" latinLnBrk="0" hangingPunct="1">
              <a:lnSpc>
                <a:spcPct val="100000"/>
              </a:lnSpc>
              <a:spcBef>
                <a:spcPts val="0"/>
              </a:spcBef>
              <a:spcAft>
                <a:spcPts val="0"/>
              </a:spcAft>
              <a:buClrTx/>
              <a:buSzTx/>
              <a:buFontTx/>
              <a:buNone/>
              <a:tabLst/>
              <a:defRPr/>
            </a:pPr>
            <a:r>
              <a:rPr lang="en-US" sz="1000" dirty="0">
                <a:solidFill>
                  <a:srgbClr val="F4F3DB"/>
                </a:solidFill>
                <a:latin typeface="Europa-Bold" panose="02000000000000000000" pitchFamily="2" charset="77"/>
                <a:ea typeface="Open Sans" panose="020B0606030504020204" pitchFamily="34" charset="0"/>
                <a:cs typeface="Open Sans" panose="020B0606030504020204" pitchFamily="34" charset="0"/>
              </a:rPr>
              <a:t>NOT FOR REDISTRIBUTION   |   ©2021  NOWPOW. All rights reserved. </a:t>
            </a:r>
          </a:p>
        </p:txBody>
      </p:sp>
      <p:pic>
        <p:nvPicPr>
          <p:cNvPr id="20" name="pasted-image.pdf">
            <a:extLst>
              <a:ext uri="{FF2B5EF4-FFF2-40B4-BE49-F238E27FC236}">
                <a16:creationId xmlns:a16="http://schemas.microsoft.com/office/drawing/2014/main" id="{EBF2BA29-0F0A-DE4F-A315-5B8F4606E61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450497" y="6532751"/>
            <a:ext cx="1008888" cy="182880"/>
          </a:xfrm>
          <a:prstGeom prst="rect">
            <a:avLst/>
          </a:prstGeom>
          <a:ln w="12700">
            <a:miter lim="400000"/>
          </a:ln>
        </p:spPr>
      </p:pic>
      <p:sp>
        <p:nvSpPr>
          <p:cNvPr id="21" name="Rectangle 20">
            <a:extLst>
              <a:ext uri="{FF2B5EF4-FFF2-40B4-BE49-F238E27FC236}">
                <a16:creationId xmlns:a16="http://schemas.microsoft.com/office/drawing/2014/main" id="{273EE094-FC67-2840-8328-0A92274C460F}"/>
              </a:ext>
            </a:extLst>
          </p:cNvPr>
          <p:cNvSpPr/>
          <p:nvPr userDrawn="1"/>
        </p:nvSpPr>
        <p:spPr>
          <a:xfrm>
            <a:off x="751497" y="6537965"/>
            <a:ext cx="292068" cy="246221"/>
          </a:xfrm>
          <a:prstGeom prst="rect">
            <a:avLst/>
          </a:prstGeom>
        </p:spPr>
        <p:txBody>
          <a:bodyPr wrap="none">
            <a:spAutoFit/>
          </a:bodyPr>
          <a:lstStyle/>
          <a:p>
            <a:fld id="{E83EA308-50E5-3F4E-90F6-C3BC005FC617}" type="slidenum">
              <a:rPr lang="en-US" sz="1000" smtClean="0">
                <a:solidFill>
                  <a:srgbClr val="F4F3DB"/>
                </a:solidFill>
                <a:latin typeface="Europa-Bold" panose="02000000000000000000" pitchFamily="2" charset="77"/>
                <a:ea typeface="Open Sans" panose="020B0606030504020204" pitchFamily="34" charset="0"/>
                <a:cs typeface="Open Sans" panose="020B0606030504020204" pitchFamily="34" charset="0"/>
              </a:rPr>
              <a:pPr/>
              <a:t>‹#›</a:t>
            </a:fld>
            <a:r>
              <a:rPr lang="en-US" sz="900" dirty="0">
                <a:solidFill>
                  <a:srgbClr val="F4F3DB"/>
                </a:solidFill>
                <a:latin typeface="Europa-Bold" panose="02000000000000000000" pitchFamily="2" charset="77"/>
                <a:ea typeface="Open Sans" panose="020B0606030504020204" pitchFamily="34" charset="0"/>
                <a:cs typeface="Open Sans" panose="020B0606030504020204" pitchFamily="34" charset="0"/>
              </a:rPr>
              <a:t> </a:t>
            </a:r>
            <a:endParaRPr lang="en-US" dirty="0"/>
          </a:p>
        </p:txBody>
      </p:sp>
    </p:spTree>
    <p:extLst>
      <p:ext uri="{BB962C8B-B14F-4D97-AF65-F5344CB8AC3E}">
        <p14:creationId xmlns:p14="http://schemas.microsoft.com/office/powerpoint/2010/main" val="40146591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_How it works">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D7879456-2A16-45FC-81C4-51DD1E3C8EDF}"/>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EBD0938-1880-3448-B891-61E2EEFD1797}"/>
              </a:ext>
            </a:extLst>
          </p:cNvPr>
          <p:cNvSpPr txBox="1"/>
          <p:nvPr userDrawn="1"/>
        </p:nvSpPr>
        <p:spPr>
          <a:xfrm>
            <a:off x="726225" y="399556"/>
            <a:ext cx="6552878" cy="646331"/>
          </a:xfrm>
          <a:prstGeom prst="rect">
            <a:avLst/>
          </a:prstGeom>
          <a:noFill/>
        </p:spPr>
        <p:txBody>
          <a:bodyPr wrap="square" rtlCol="0">
            <a:spAutoFit/>
          </a:bodyPr>
          <a:lstStyle/>
          <a:p>
            <a:r>
              <a:rPr lang="en-US" sz="3600" dirty="0">
                <a:solidFill>
                  <a:srgbClr val="192A57"/>
                </a:solidFill>
                <a:latin typeface="Europa-Bold" panose="02000000000000000000" pitchFamily="2" charset="77"/>
                <a:ea typeface="Open Sans" panose="020B0606030504020204" pitchFamily="34" charset="0"/>
                <a:cs typeface="Europa-Regular"/>
              </a:rPr>
              <a:t>How it works</a:t>
            </a:r>
          </a:p>
        </p:txBody>
      </p:sp>
      <p:cxnSp>
        <p:nvCxnSpPr>
          <p:cNvPr id="7" name="Straight Connector 6">
            <a:extLst>
              <a:ext uri="{FF2B5EF4-FFF2-40B4-BE49-F238E27FC236}">
                <a16:creationId xmlns:a16="http://schemas.microsoft.com/office/drawing/2014/main" id="{A1D804B5-FFC3-4547-B63D-F3BD1D973C2F}"/>
              </a:ext>
            </a:extLst>
          </p:cNvPr>
          <p:cNvCxnSpPr>
            <a:cxnSpLocks/>
          </p:cNvCxnSpPr>
          <p:nvPr userDrawn="1"/>
        </p:nvCxnSpPr>
        <p:spPr>
          <a:xfrm>
            <a:off x="743524" y="1237939"/>
            <a:ext cx="10735056" cy="0"/>
          </a:xfrm>
          <a:prstGeom prst="line">
            <a:avLst/>
          </a:prstGeom>
          <a:ln w="19050" cap="rnd">
            <a:solidFill>
              <a:srgbClr val="A5A5A5"/>
            </a:solidFill>
            <a:prstDash val="dot"/>
            <a:round/>
          </a:ln>
        </p:spPr>
        <p:style>
          <a:lnRef idx="2">
            <a:schemeClr val="accent1"/>
          </a:lnRef>
          <a:fillRef idx="0">
            <a:schemeClr val="accent1"/>
          </a:fillRef>
          <a:effectRef idx="1">
            <a:schemeClr val="accent1"/>
          </a:effectRef>
          <a:fontRef idx="minor">
            <a:schemeClr val="tx1"/>
          </a:fontRef>
        </p:style>
      </p:cxnSp>
      <p:sp>
        <p:nvSpPr>
          <p:cNvPr id="8" name="Arrow: Right 34">
            <a:extLst>
              <a:ext uri="{FF2B5EF4-FFF2-40B4-BE49-F238E27FC236}">
                <a16:creationId xmlns:a16="http://schemas.microsoft.com/office/drawing/2014/main" id="{E02DF1F1-5034-E24C-A75C-3F9AB50AF592}"/>
              </a:ext>
            </a:extLst>
          </p:cNvPr>
          <p:cNvSpPr/>
          <p:nvPr userDrawn="1"/>
        </p:nvSpPr>
        <p:spPr>
          <a:xfrm>
            <a:off x="1615441" y="1980594"/>
            <a:ext cx="8951105" cy="457155"/>
          </a:xfrm>
          <a:prstGeom prst="rightArrow">
            <a:avLst/>
          </a:prstGeom>
          <a:solidFill>
            <a:srgbClr val="A5A5A5"/>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endParaRPr kumimoji="0" lang="en-US" sz="1707" b="0" i="0" u="none" strike="noStrike" kern="0" cap="none" spc="0" normalizeH="0" baseline="0" noProof="0" dirty="0">
              <a:ln>
                <a:noFill/>
              </a:ln>
              <a:solidFill>
                <a:srgbClr val="E7E6E6">
                  <a:lumMod val="50000"/>
                </a:srgbClr>
              </a:solidFill>
              <a:effectLst/>
              <a:uLnTx/>
              <a:uFillTx/>
              <a:latin typeface="Helvetica"/>
              <a:cs typeface="Helvetica"/>
            </a:endParaRPr>
          </a:p>
        </p:txBody>
      </p:sp>
      <p:sp>
        <p:nvSpPr>
          <p:cNvPr id="9" name="Rectangle 8">
            <a:extLst>
              <a:ext uri="{FF2B5EF4-FFF2-40B4-BE49-F238E27FC236}">
                <a16:creationId xmlns:a16="http://schemas.microsoft.com/office/drawing/2014/main" id="{06724381-3BB1-A740-8BB0-48FFEDE78AD4}"/>
              </a:ext>
            </a:extLst>
          </p:cNvPr>
          <p:cNvSpPr/>
          <p:nvPr userDrawn="1"/>
        </p:nvSpPr>
        <p:spPr>
          <a:xfrm>
            <a:off x="6974606" y="1622590"/>
            <a:ext cx="1371600" cy="1936145"/>
          </a:xfrm>
          <a:prstGeom prst="rect">
            <a:avLst/>
          </a:prstGeom>
          <a:solidFill>
            <a:srgbClr val="E45F2F">
              <a:alpha val="65098"/>
            </a:srgbClr>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endParaRPr kumimoji="0" lang="en-US" sz="1707" b="0" i="0" u="none" strike="noStrike" kern="0" cap="none" spc="0" normalizeH="0" baseline="0" noProof="0" dirty="0">
              <a:ln>
                <a:noFill/>
              </a:ln>
              <a:solidFill>
                <a:prstClr val="white"/>
              </a:solidFill>
              <a:effectLst/>
              <a:uLnTx/>
              <a:uFillTx/>
              <a:latin typeface="Helvetica"/>
              <a:cs typeface="Helvetica"/>
            </a:endParaRPr>
          </a:p>
        </p:txBody>
      </p:sp>
      <p:sp>
        <p:nvSpPr>
          <p:cNvPr id="10" name="Rectangle 9">
            <a:extLst>
              <a:ext uri="{FF2B5EF4-FFF2-40B4-BE49-F238E27FC236}">
                <a16:creationId xmlns:a16="http://schemas.microsoft.com/office/drawing/2014/main" id="{806A9BB2-26FF-F541-8061-3A1F58F18B1B}"/>
              </a:ext>
            </a:extLst>
          </p:cNvPr>
          <p:cNvSpPr/>
          <p:nvPr userDrawn="1"/>
        </p:nvSpPr>
        <p:spPr>
          <a:xfrm>
            <a:off x="5402076" y="1622590"/>
            <a:ext cx="1371600" cy="1936144"/>
          </a:xfrm>
          <a:prstGeom prst="rect">
            <a:avLst/>
          </a:prstGeom>
          <a:solidFill>
            <a:srgbClr val="E35E2E"/>
          </a:solidFill>
          <a:ln w="5715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endParaRPr kumimoji="0" lang="en-US" sz="1707" b="0" i="0" u="none" strike="noStrike" kern="0" cap="none" spc="0" normalizeH="0" baseline="0" noProof="0" dirty="0">
              <a:ln>
                <a:noFill/>
              </a:ln>
              <a:solidFill>
                <a:prstClr val="white"/>
              </a:solidFill>
              <a:effectLst/>
              <a:uLnTx/>
              <a:uFillTx/>
              <a:latin typeface="Helvetica"/>
              <a:cs typeface="Helvetica"/>
            </a:endParaRPr>
          </a:p>
        </p:txBody>
      </p:sp>
      <p:sp>
        <p:nvSpPr>
          <p:cNvPr id="11" name="Rectangle 10">
            <a:extLst>
              <a:ext uri="{FF2B5EF4-FFF2-40B4-BE49-F238E27FC236}">
                <a16:creationId xmlns:a16="http://schemas.microsoft.com/office/drawing/2014/main" id="{5BFF4C37-9B99-A94E-A8D0-3EC052BD5497}"/>
              </a:ext>
            </a:extLst>
          </p:cNvPr>
          <p:cNvSpPr/>
          <p:nvPr userDrawn="1"/>
        </p:nvSpPr>
        <p:spPr>
          <a:xfrm>
            <a:off x="3803090" y="1622590"/>
            <a:ext cx="1371600" cy="1936143"/>
          </a:xfrm>
          <a:prstGeom prst="rect">
            <a:avLst/>
          </a:prstGeom>
          <a:solidFill>
            <a:srgbClr val="E35E2E"/>
          </a:solidFill>
          <a:ln w="5715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endParaRPr kumimoji="0" lang="en-US" sz="1707" b="0" i="0" u="none" strike="noStrike" kern="0" cap="none" spc="0" normalizeH="0" baseline="0" noProof="0" dirty="0">
              <a:ln>
                <a:noFill/>
              </a:ln>
              <a:solidFill>
                <a:prstClr val="white"/>
              </a:solidFill>
              <a:effectLst/>
              <a:uLnTx/>
              <a:uFillTx/>
              <a:latin typeface="Helvetica"/>
              <a:cs typeface="Helvetica"/>
            </a:endParaRPr>
          </a:p>
        </p:txBody>
      </p:sp>
      <p:sp>
        <p:nvSpPr>
          <p:cNvPr id="12" name="Rectangle 11">
            <a:extLst>
              <a:ext uri="{FF2B5EF4-FFF2-40B4-BE49-F238E27FC236}">
                <a16:creationId xmlns:a16="http://schemas.microsoft.com/office/drawing/2014/main" id="{7475F691-9B75-1548-8AB4-AC09601DC015}"/>
              </a:ext>
            </a:extLst>
          </p:cNvPr>
          <p:cNvSpPr/>
          <p:nvPr userDrawn="1"/>
        </p:nvSpPr>
        <p:spPr>
          <a:xfrm>
            <a:off x="2192043" y="1622590"/>
            <a:ext cx="1371600" cy="1936143"/>
          </a:xfrm>
          <a:prstGeom prst="rect">
            <a:avLst/>
          </a:prstGeom>
          <a:solidFill>
            <a:srgbClr val="E35E2E"/>
          </a:solidFill>
          <a:ln w="5715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endParaRPr kumimoji="0" lang="en-US" sz="1707" b="0" i="0" u="none" strike="noStrike" kern="0" cap="none" spc="0" normalizeH="0" baseline="0" noProof="0" dirty="0">
              <a:ln>
                <a:noFill/>
              </a:ln>
              <a:solidFill>
                <a:prstClr val="white"/>
              </a:solidFill>
              <a:effectLst/>
              <a:uLnTx/>
              <a:uFillTx/>
              <a:latin typeface="Helvetica"/>
              <a:cs typeface="Helvetica"/>
            </a:endParaRPr>
          </a:p>
        </p:txBody>
      </p:sp>
      <p:sp>
        <p:nvSpPr>
          <p:cNvPr id="16" name="Content Placeholder 2">
            <a:extLst>
              <a:ext uri="{FF2B5EF4-FFF2-40B4-BE49-F238E27FC236}">
                <a16:creationId xmlns:a16="http://schemas.microsoft.com/office/drawing/2014/main" id="{C21159F5-4728-AD47-8088-53420BB96D9D}"/>
              </a:ext>
            </a:extLst>
          </p:cNvPr>
          <p:cNvSpPr txBox="1">
            <a:spLocks/>
          </p:cNvSpPr>
          <p:nvPr userDrawn="1"/>
        </p:nvSpPr>
        <p:spPr>
          <a:xfrm>
            <a:off x="2093606" y="1797670"/>
            <a:ext cx="1480492" cy="542924"/>
          </a:xfrm>
          <a:prstGeom prst="rect">
            <a:avLst/>
          </a:prstGeom>
        </p:spPr>
        <p:txBody>
          <a:bodyPr vert="horz" lIns="86699" tIns="43350" rIns="86699" bIns="433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uropa-Regular"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uropa-Regular"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ropa-Regular"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66989" rtl="0" eaLnBrk="1" fontAlgn="auto" latinLnBrk="0" hangingPunct="1">
              <a:lnSpc>
                <a:spcPct val="90000"/>
              </a:lnSpc>
              <a:spcBef>
                <a:spcPts val="948"/>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5F4C2"/>
                </a:solidFill>
                <a:effectLst/>
                <a:uLnTx/>
                <a:uFillTx/>
                <a:latin typeface="Europa-Bold" panose="02000000000000000000" pitchFamily="2" charset="0"/>
                <a:cs typeface="Helvetica"/>
              </a:rPr>
              <a:t>Identify</a:t>
            </a:r>
          </a:p>
        </p:txBody>
      </p:sp>
      <p:sp>
        <p:nvSpPr>
          <p:cNvPr id="18" name="Content Placeholder 2">
            <a:extLst>
              <a:ext uri="{FF2B5EF4-FFF2-40B4-BE49-F238E27FC236}">
                <a16:creationId xmlns:a16="http://schemas.microsoft.com/office/drawing/2014/main" id="{1187AEC5-825F-DA4B-ACD3-1C2EF4647C8E}"/>
              </a:ext>
            </a:extLst>
          </p:cNvPr>
          <p:cNvSpPr txBox="1">
            <a:spLocks/>
          </p:cNvSpPr>
          <p:nvPr userDrawn="1"/>
        </p:nvSpPr>
        <p:spPr>
          <a:xfrm>
            <a:off x="3840619" y="1797670"/>
            <a:ext cx="1335248" cy="470213"/>
          </a:xfrm>
          <a:prstGeom prst="rect">
            <a:avLst/>
          </a:prstGeom>
        </p:spPr>
        <p:txBody>
          <a:bodyPr vert="horz" lIns="86699" tIns="43350" rIns="86699" bIns="4335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uropa-Regular"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uropa-Regular"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ropa-Regular"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66989" rtl="0" eaLnBrk="1" fontAlgn="auto" latinLnBrk="0" hangingPunct="1">
              <a:lnSpc>
                <a:spcPct val="90000"/>
              </a:lnSpc>
              <a:spcBef>
                <a:spcPts val="948"/>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5F4C2"/>
                </a:solidFill>
                <a:effectLst/>
                <a:uLnTx/>
                <a:uFillTx/>
                <a:latin typeface="Europa-Bold" panose="02000000000000000000" pitchFamily="2" charset="0"/>
                <a:cs typeface="Helvetica"/>
              </a:rPr>
              <a:t>Match</a:t>
            </a:r>
          </a:p>
        </p:txBody>
      </p:sp>
      <p:sp>
        <p:nvSpPr>
          <p:cNvPr id="19" name="Content Placeholder 2">
            <a:extLst>
              <a:ext uri="{FF2B5EF4-FFF2-40B4-BE49-F238E27FC236}">
                <a16:creationId xmlns:a16="http://schemas.microsoft.com/office/drawing/2014/main" id="{5B82B92C-A114-7C4D-AF49-1A8A4967507B}"/>
              </a:ext>
            </a:extLst>
          </p:cNvPr>
          <p:cNvSpPr txBox="1">
            <a:spLocks/>
          </p:cNvSpPr>
          <p:nvPr userDrawn="1"/>
        </p:nvSpPr>
        <p:spPr>
          <a:xfrm>
            <a:off x="5445428" y="1797670"/>
            <a:ext cx="1234157" cy="712401"/>
          </a:xfrm>
          <a:prstGeom prst="rect">
            <a:avLst/>
          </a:prstGeom>
        </p:spPr>
        <p:txBody>
          <a:bodyPr vert="horz" lIns="86699" tIns="43350" rIns="86699" bIns="4335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uropa-Regular"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uropa-Regular"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ropa-Regular"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66989" rtl="0" eaLnBrk="1" fontAlgn="auto" latinLnBrk="0" hangingPunct="1">
              <a:lnSpc>
                <a:spcPct val="90000"/>
              </a:lnSpc>
              <a:spcBef>
                <a:spcPts val="948"/>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5F4C2"/>
                </a:solidFill>
                <a:effectLst/>
                <a:uLnTx/>
                <a:uFillTx/>
                <a:latin typeface="Europa-Bold" panose="02000000000000000000" pitchFamily="2" charset="0"/>
                <a:cs typeface="Helvetica"/>
              </a:rPr>
              <a:t>Share</a:t>
            </a:r>
          </a:p>
        </p:txBody>
      </p:sp>
      <p:sp>
        <p:nvSpPr>
          <p:cNvPr id="20" name="Content Placeholder 2">
            <a:extLst>
              <a:ext uri="{FF2B5EF4-FFF2-40B4-BE49-F238E27FC236}">
                <a16:creationId xmlns:a16="http://schemas.microsoft.com/office/drawing/2014/main" id="{494A71EC-68C3-6040-B669-BEF5271E1D1F}"/>
              </a:ext>
            </a:extLst>
          </p:cNvPr>
          <p:cNvSpPr txBox="1">
            <a:spLocks/>
          </p:cNvSpPr>
          <p:nvPr userDrawn="1"/>
        </p:nvSpPr>
        <p:spPr>
          <a:xfrm>
            <a:off x="7018300" y="1797670"/>
            <a:ext cx="1277078" cy="470213"/>
          </a:xfrm>
          <a:prstGeom prst="rect">
            <a:avLst/>
          </a:prstGeom>
        </p:spPr>
        <p:txBody>
          <a:bodyPr vert="horz" lIns="86699" tIns="43350" rIns="86699" bIns="4335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uropa-Regular"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uropa-Regular"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ropa-Regular"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66989" rtl="0" eaLnBrk="1" fontAlgn="auto" latinLnBrk="0" hangingPunct="1">
              <a:lnSpc>
                <a:spcPct val="90000"/>
              </a:lnSpc>
              <a:spcBef>
                <a:spcPts val="948"/>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5F4C2"/>
                </a:solidFill>
                <a:effectLst/>
                <a:uLnTx/>
                <a:uFillTx/>
                <a:latin typeface="Europa-Bold" panose="02000000000000000000" pitchFamily="2" charset="0"/>
                <a:cs typeface="Helvetica"/>
              </a:rPr>
              <a:t>Track</a:t>
            </a:r>
          </a:p>
        </p:txBody>
      </p:sp>
      <p:sp>
        <p:nvSpPr>
          <p:cNvPr id="21" name="TextBox 20">
            <a:extLst>
              <a:ext uri="{FF2B5EF4-FFF2-40B4-BE49-F238E27FC236}">
                <a16:creationId xmlns:a16="http://schemas.microsoft.com/office/drawing/2014/main" id="{3109D8F6-B722-FA4C-AC6F-AB5B82B3C496}"/>
              </a:ext>
            </a:extLst>
          </p:cNvPr>
          <p:cNvSpPr txBox="1"/>
          <p:nvPr userDrawn="1"/>
        </p:nvSpPr>
        <p:spPr>
          <a:xfrm>
            <a:off x="2192043" y="3737814"/>
            <a:ext cx="1371601" cy="738664"/>
          </a:xfrm>
          <a:prstGeom prst="rect">
            <a:avLst/>
          </a:prstGeom>
          <a:noFill/>
        </p:spPr>
        <p:txBody>
          <a:bodyPr wrap="square" lIns="0" tIns="0" rIns="0" bIns="0" rtlCol="0">
            <a:spAutoFit/>
          </a:bodyPr>
          <a:lstStyle/>
          <a:p>
            <a:pPr marL="0" marR="0" lvl="0" indent="0" defTabSz="433494"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192A57"/>
                </a:solidFill>
                <a:effectLst/>
                <a:uLnTx/>
                <a:uFillTx/>
                <a:latin typeface="Europa-Regular" panose="02000000000000000000" pitchFamily="2" charset="0"/>
                <a:cs typeface="Helvetica"/>
              </a:rPr>
              <a:t>Identify needs using screenings, risk factors and/or condition codes</a:t>
            </a:r>
          </a:p>
        </p:txBody>
      </p:sp>
      <p:sp>
        <p:nvSpPr>
          <p:cNvPr id="22" name="TextBox 21">
            <a:extLst>
              <a:ext uri="{FF2B5EF4-FFF2-40B4-BE49-F238E27FC236}">
                <a16:creationId xmlns:a16="http://schemas.microsoft.com/office/drawing/2014/main" id="{D913744F-A8F4-0E41-ADD4-8F578ED6675C}"/>
              </a:ext>
            </a:extLst>
          </p:cNvPr>
          <p:cNvSpPr txBox="1"/>
          <p:nvPr userDrawn="1"/>
        </p:nvSpPr>
        <p:spPr>
          <a:xfrm>
            <a:off x="3803090" y="3737814"/>
            <a:ext cx="1371601" cy="738664"/>
          </a:xfrm>
          <a:prstGeom prst="rect">
            <a:avLst/>
          </a:prstGeom>
          <a:noFill/>
        </p:spPr>
        <p:txBody>
          <a:bodyPr wrap="square" lIns="0" tIns="0" rIns="0" bIns="0" rtlCol="0">
            <a:spAutoFit/>
          </a:bodyPr>
          <a:lstStyle/>
          <a:p>
            <a:pPr marL="0" marR="0" lvl="0" indent="0" defTabSz="433494"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192A57"/>
                </a:solidFill>
                <a:effectLst/>
                <a:uLnTx/>
                <a:uFillTx/>
                <a:latin typeface="Europa-Regular" panose="02000000000000000000" pitchFamily="2" charset="0"/>
                <a:cs typeface="Helvetica"/>
              </a:rPr>
              <a:t>Leverage algorithms and filters to find highly matched services for people</a:t>
            </a:r>
          </a:p>
        </p:txBody>
      </p:sp>
      <p:sp>
        <p:nvSpPr>
          <p:cNvPr id="23" name="TextBox 22">
            <a:extLst>
              <a:ext uri="{FF2B5EF4-FFF2-40B4-BE49-F238E27FC236}">
                <a16:creationId xmlns:a16="http://schemas.microsoft.com/office/drawing/2014/main" id="{F4882161-59DD-4C4F-B877-1748BB95CF95}"/>
              </a:ext>
            </a:extLst>
          </p:cNvPr>
          <p:cNvSpPr txBox="1"/>
          <p:nvPr userDrawn="1"/>
        </p:nvSpPr>
        <p:spPr>
          <a:xfrm>
            <a:off x="5402076" y="3737814"/>
            <a:ext cx="1371601" cy="923330"/>
          </a:xfrm>
          <a:prstGeom prst="rect">
            <a:avLst/>
          </a:prstGeom>
          <a:noFill/>
        </p:spPr>
        <p:txBody>
          <a:bodyPr wrap="square" lIns="0" tIns="0" rIns="0" bIns="0" rtlCol="0">
            <a:spAutoFit/>
          </a:bodyPr>
          <a:lstStyle/>
          <a:p>
            <a:pPr marL="0" marR="0" lvl="0" indent="0" defTabSz="433494"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192A57"/>
                </a:solidFill>
                <a:effectLst/>
                <a:uLnTx/>
                <a:uFillTx/>
                <a:latin typeface="Europa-Regular" panose="02000000000000000000" pitchFamily="2" charset="0"/>
                <a:cs typeface="Helvetica"/>
              </a:rPr>
              <a:t>Generate a personalized list or single referrals and share via text, email, or print</a:t>
            </a:r>
          </a:p>
        </p:txBody>
      </p:sp>
      <p:sp>
        <p:nvSpPr>
          <p:cNvPr id="24" name="TextBox 23">
            <a:extLst>
              <a:ext uri="{FF2B5EF4-FFF2-40B4-BE49-F238E27FC236}">
                <a16:creationId xmlns:a16="http://schemas.microsoft.com/office/drawing/2014/main" id="{02BB36BB-273F-B24D-AD32-36369814FEBA}"/>
              </a:ext>
            </a:extLst>
          </p:cNvPr>
          <p:cNvSpPr txBox="1"/>
          <p:nvPr userDrawn="1"/>
        </p:nvSpPr>
        <p:spPr>
          <a:xfrm>
            <a:off x="8547135" y="3737814"/>
            <a:ext cx="1371600" cy="923330"/>
          </a:xfrm>
          <a:prstGeom prst="rect">
            <a:avLst/>
          </a:prstGeom>
          <a:noFill/>
        </p:spPr>
        <p:txBody>
          <a:bodyPr wrap="square" lIns="0" tIns="0" rIns="0" bIns="0" rtlCol="0">
            <a:spAutoFit/>
          </a:bodyPr>
          <a:lstStyle/>
          <a:p>
            <a:pPr marL="0" marR="0" lvl="0" indent="0" defTabSz="433494"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192A57"/>
                </a:solidFill>
                <a:effectLst/>
                <a:uLnTx/>
                <a:uFillTx/>
                <a:latin typeface="Europa-Regular" panose="02000000000000000000" pitchFamily="2" charset="0"/>
                <a:cs typeface="Helvetica"/>
              </a:rPr>
              <a:t>Support people in the process using bi-directional communication and reminders</a:t>
            </a:r>
          </a:p>
        </p:txBody>
      </p:sp>
      <p:sp>
        <p:nvSpPr>
          <p:cNvPr id="25" name="Oval 24">
            <a:extLst>
              <a:ext uri="{FF2B5EF4-FFF2-40B4-BE49-F238E27FC236}">
                <a16:creationId xmlns:a16="http://schemas.microsoft.com/office/drawing/2014/main" id="{BC977A35-FDC2-D345-990F-5313DF8C04DF}"/>
              </a:ext>
            </a:extLst>
          </p:cNvPr>
          <p:cNvSpPr>
            <a:spLocks/>
          </p:cNvSpPr>
          <p:nvPr userDrawn="1"/>
        </p:nvSpPr>
        <p:spPr>
          <a:xfrm>
            <a:off x="1989779" y="1487014"/>
            <a:ext cx="347472" cy="347472"/>
          </a:xfrm>
          <a:prstGeom prst="ellipse">
            <a:avLst/>
          </a:prstGeom>
          <a:solidFill>
            <a:srgbClr val="192A57"/>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Europa-Bold" panose="02000000000000000000" pitchFamily="2" charset="0"/>
                <a:cs typeface="Helvetica"/>
              </a:rPr>
              <a:t>1</a:t>
            </a:r>
          </a:p>
        </p:txBody>
      </p:sp>
      <p:pic>
        <p:nvPicPr>
          <p:cNvPr id="26" name="Picture 25">
            <a:extLst>
              <a:ext uri="{FF2B5EF4-FFF2-40B4-BE49-F238E27FC236}">
                <a16:creationId xmlns:a16="http://schemas.microsoft.com/office/drawing/2014/main" id="{E6688956-9BA9-2047-8980-162DFA00CD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55939" y="2080121"/>
            <a:ext cx="796230" cy="796230"/>
          </a:xfrm>
          <a:prstGeom prst="rect">
            <a:avLst/>
          </a:prstGeom>
        </p:spPr>
      </p:pic>
      <p:pic>
        <p:nvPicPr>
          <p:cNvPr id="27" name="Picture 26">
            <a:extLst>
              <a:ext uri="{FF2B5EF4-FFF2-40B4-BE49-F238E27FC236}">
                <a16:creationId xmlns:a16="http://schemas.microsoft.com/office/drawing/2014/main" id="{F4E332A0-5B3B-A446-86CF-C81C6F95D6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6039" y="2706715"/>
            <a:ext cx="835074" cy="835074"/>
          </a:xfrm>
          <a:prstGeom prst="rect">
            <a:avLst/>
          </a:prstGeom>
        </p:spPr>
      </p:pic>
      <p:pic>
        <p:nvPicPr>
          <p:cNvPr id="28" name="Picture 27">
            <a:extLst>
              <a:ext uri="{FF2B5EF4-FFF2-40B4-BE49-F238E27FC236}">
                <a16:creationId xmlns:a16="http://schemas.microsoft.com/office/drawing/2014/main" id="{9B9940FC-964E-3B4C-A9D8-DC299FD1F70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864522" y="2323900"/>
            <a:ext cx="1234836" cy="1234836"/>
          </a:xfrm>
          <a:prstGeom prst="rect">
            <a:avLst/>
          </a:prstGeom>
        </p:spPr>
      </p:pic>
      <p:sp>
        <p:nvSpPr>
          <p:cNvPr id="29" name="Rectangle 28">
            <a:extLst>
              <a:ext uri="{FF2B5EF4-FFF2-40B4-BE49-F238E27FC236}">
                <a16:creationId xmlns:a16="http://schemas.microsoft.com/office/drawing/2014/main" id="{0732E445-A01E-4C40-8E5D-2DE22460DC88}"/>
              </a:ext>
            </a:extLst>
          </p:cNvPr>
          <p:cNvSpPr/>
          <p:nvPr userDrawn="1"/>
        </p:nvSpPr>
        <p:spPr>
          <a:xfrm>
            <a:off x="8547135" y="1622590"/>
            <a:ext cx="1371600" cy="1936146"/>
          </a:xfrm>
          <a:prstGeom prst="rect">
            <a:avLst/>
          </a:prstGeom>
          <a:solidFill>
            <a:srgbClr val="E45F2F">
              <a:alpha val="65098"/>
            </a:srgbClr>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endParaRPr kumimoji="0" lang="en-US" sz="1707" b="0" i="0" u="none" strike="noStrike" kern="0" cap="none" spc="0" normalizeH="0" baseline="0" noProof="0" dirty="0">
              <a:ln>
                <a:noFill/>
              </a:ln>
              <a:solidFill>
                <a:prstClr val="white"/>
              </a:solidFill>
              <a:effectLst/>
              <a:uLnTx/>
              <a:uFillTx/>
              <a:latin typeface="Helvetica"/>
              <a:cs typeface="Helvetica"/>
            </a:endParaRPr>
          </a:p>
        </p:txBody>
      </p:sp>
      <p:sp>
        <p:nvSpPr>
          <p:cNvPr id="30" name="Content Placeholder 2">
            <a:extLst>
              <a:ext uri="{FF2B5EF4-FFF2-40B4-BE49-F238E27FC236}">
                <a16:creationId xmlns:a16="http://schemas.microsoft.com/office/drawing/2014/main" id="{9FA1CD81-F8AB-2D43-B958-AB1F3FAF0702}"/>
              </a:ext>
            </a:extLst>
          </p:cNvPr>
          <p:cNvSpPr txBox="1">
            <a:spLocks/>
          </p:cNvSpPr>
          <p:nvPr userDrawn="1"/>
        </p:nvSpPr>
        <p:spPr>
          <a:xfrm>
            <a:off x="8597609" y="1797670"/>
            <a:ext cx="1277078" cy="470213"/>
          </a:xfrm>
          <a:prstGeom prst="rect">
            <a:avLst/>
          </a:prstGeom>
        </p:spPr>
        <p:txBody>
          <a:bodyPr vert="horz" lIns="86699" tIns="43350" rIns="86699" bIns="4335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uropa-Regular"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uropa-Regular"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ropa-Regular"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66989" rtl="0" eaLnBrk="1" fontAlgn="auto" latinLnBrk="0" hangingPunct="1">
              <a:lnSpc>
                <a:spcPct val="90000"/>
              </a:lnSpc>
              <a:spcBef>
                <a:spcPts val="948"/>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5F4C2"/>
                </a:solidFill>
                <a:effectLst/>
                <a:uLnTx/>
                <a:uFillTx/>
                <a:latin typeface="Europa-Bold" panose="02000000000000000000" pitchFamily="2" charset="0"/>
                <a:cs typeface="Helvetica"/>
              </a:rPr>
              <a:t>Engage</a:t>
            </a:r>
          </a:p>
        </p:txBody>
      </p:sp>
      <p:pic>
        <p:nvPicPr>
          <p:cNvPr id="31" name="Picture 30">
            <a:extLst>
              <a:ext uri="{FF2B5EF4-FFF2-40B4-BE49-F238E27FC236}">
                <a16:creationId xmlns:a16="http://schemas.microsoft.com/office/drawing/2014/main" id="{6815CB33-FBEE-7742-834E-5FE6027FDA6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488863" y="2323900"/>
            <a:ext cx="1114964" cy="1114964"/>
          </a:xfrm>
          <a:prstGeom prst="rect">
            <a:avLst/>
          </a:prstGeom>
        </p:spPr>
      </p:pic>
      <p:pic>
        <p:nvPicPr>
          <p:cNvPr id="32" name="Picture 31">
            <a:extLst>
              <a:ext uri="{FF2B5EF4-FFF2-40B4-BE49-F238E27FC236}">
                <a16:creationId xmlns:a16="http://schemas.microsoft.com/office/drawing/2014/main" id="{5E64B005-8B85-854C-9C77-03A6C19687B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8597609" y="2345839"/>
            <a:ext cx="1044241" cy="1044241"/>
          </a:xfrm>
          <a:prstGeom prst="rect">
            <a:avLst/>
          </a:prstGeom>
        </p:spPr>
      </p:pic>
      <p:pic>
        <p:nvPicPr>
          <p:cNvPr id="33" name="Picture 32">
            <a:extLst>
              <a:ext uri="{FF2B5EF4-FFF2-40B4-BE49-F238E27FC236}">
                <a16:creationId xmlns:a16="http://schemas.microsoft.com/office/drawing/2014/main" id="{46192325-E83C-824F-B952-FEC565E658D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149262" y="2352718"/>
            <a:ext cx="969497" cy="969497"/>
          </a:xfrm>
          <a:prstGeom prst="rect">
            <a:avLst/>
          </a:prstGeom>
        </p:spPr>
      </p:pic>
      <p:sp>
        <p:nvSpPr>
          <p:cNvPr id="34" name="TextBox 33">
            <a:extLst>
              <a:ext uri="{FF2B5EF4-FFF2-40B4-BE49-F238E27FC236}">
                <a16:creationId xmlns:a16="http://schemas.microsoft.com/office/drawing/2014/main" id="{B9688B27-796E-954F-8D1A-CF31FD835DC1}"/>
              </a:ext>
            </a:extLst>
          </p:cNvPr>
          <p:cNvSpPr txBox="1"/>
          <p:nvPr userDrawn="1"/>
        </p:nvSpPr>
        <p:spPr>
          <a:xfrm>
            <a:off x="6974605" y="3737814"/>
            <a:ext cx="1430607" cy="1107996"/>
          </a:xfrm>
          <a:prstGeom prst="rect">
            <a:avLst/>
          </a:prstGeom>
          <a:noFill/>
        </p:spPr>
        <p:txBody>
          <a:bodyPr wrap="square" lIns="0" tIns="0" rIns="0" bIns="0" rtlCol="0">
            <a:spAutoFit/>
          </a:bodyPr>
          <a:lstStyle/>
          <a:p>
            <a:pPr marL="0" marR="0" lvl="0" indent="0" defTabSz="433494"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srgbClr val="192A57"/>
                </a:solidFill>
                <a:effectLst/>
                <a:uLnTx/>
                <a:uFillTx/>
                <a:latin typeface="Europa-Regular" panose="02000000000000000000" pitchFamily="2" charset="0"/>
                <a:cs typeface="Helvetica"/>
              </a:rPr>
              <a:t>For higher risk people, make tracked or coordinated referrals with CBOs to close the loop on care</a:t>
            </a:r>
          </a:p>
        </p:txBody>
      </p:sp>
      <p:sp>
        <p:nvSpPr>
          <p:cNvPr id="35" name="Rectangle 34">
            <a:extLst>
              <a:ext uri="{FF2B5EF4-FFF2-40B4-BE49-F238E27FC236}">
                <a16:creationId xmlns:a16="http://schemas.microsoft.com/office/drawing/2014/main" id="{C1E84B53-E388-EB45-845A-4C06D7C38E80}"/>
              </a:ext>
            </a:extLst>
          </p:cNvPr>
          <p:cNvSpPr/>
          <p:nvPr userDrawn="1"/>
        </p:nvSpPr>
        <p:spPr>
          <a:xfrm>
            <a:off x="2192043" y="4943656"/>
            <a:ext cx="7726692" cy="738665"/>
          </a:xfrm>
          <a:prstGeom prst="rect">
            <a:avLst/>
          </a:prstGeom>
          <a:solidFill>
            <a:srgbClr val="E45F2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60" b="0" i="0" u="none" strike="noStrike" kern="0" cap="none" spc="0" normalizeH="0" baseline="0" noProof="0" dirty="0">
              <a:ln>
                <a:noFill/>
              </a:ln>
              <a:solidFill>
                <a:srgbClr val="FFFFFF"/>
              </a:solidFill>
              <a:effectLst/>
              <a:uLnTx/>
              <a:uFillTx/>
              <a:latin typeface="Helvetica"/>
              <a:cs typeface="Helvetica"/>
            </a:endParaRPr>
          </a:p>
        </p:txBody>
      </p:sp>
      <p:sp>
        <p:nvSpPr>
          <p:cNvPr id="36" name="Content Placeholder 2">
            <a:extLst>
              <a:ext uri="{FF2B5EF4-FFF2-40B4-BE49-F238E27FC236}">
                <a16:creationId xmlns:a16="http://schemas.microsoft.com/office/drawing/2014/main" id="{33E73ADF-F009-8E48-8110-0AE35FEC6763}"/>
              </a:ext>
            </a:extLst>
          </p:cNvPr>
          <p:cNvSpPr txBox="1">
            <a:spLocks/>
          </p:cNvSpPr>
          <p:nvPr userDrawn="1"/>
        </p:nvSpPr>
        <p:spPr>
          <a:xfrm>
            <a:off x="5216650" y="5122994"/>
            <a:ext cx="1480492" cy="542924"/>
          </a:xfrm>
          <a:prstGeom prst="rect">
            <a:avLst/>
          </a:prstGeom>
        </p:spPr>
        <p:txBody>
          <a:bodyPr vert="horz" lIns="86699" tIns="43350" rIns="86699" bIns="43350" rtlCol="0">
            <a:noAutofit/>
          </a:bodyPr>
          <a:lstStyle>
            <a:defPPr>
              <a:defRPr lang="en-US"/>
            </a:defPPr>
            <a:lvl1pPr marR="0" lvl="0" indent="0" algn="ctr" defTabSz="1733977" fontAlgn="auto">
              <a:lnSpc>
                <a:spcPct val="90000"/>
              </a:lnSpc>
              <a:spcBef>
                <a:spcPts val="1896"/>
              </a:spcBef>
              <a:spcAft>
                <a:spcPts val="0"/>
              </a:spcAft>
              <a:buClrTx/>
              <a:buSzTx/>
              <a:buFont typeface="Arial" panose="020B0604020202020204" pitchFamily="34" charset="0"/>
              <a:buNone/>
              <a:tabLst/>
              <a:defRPr kumimoji="0" sz="3600" b="1" i="0" u="none" strike="noStrike" cap="none" spc="0" normalizeH="0" baseline="0">
                <a:ln>
                  <a:noFill/>
                </a:ln>
                <a:solidFill>
                  <a:srgbClr val="F5F4C2"/>
                </a:solidFill>
                <a:effectLst/>
                <a:uLnTx/>
                <a:uFillTx/>
                <a:latin typeface="Europa-Bold" panose="02000000000000000000" pitchFamily="2" charset="0"/>
              </a:defRPr>
            </a:lvl1pPr>
            <a:lvl2pPr marL="685800" indent="-228600" defTabSz="914400">
              <a:lnSpc>
                <a:spcPct val="90000"/>
              </a:lnSpc>
              <a:spcBef>
                <a:spcPts val="500"/>
              </a:spcBef>
              <a:buFont typeface="Arial" panose="020B0604020202020204" pitchFamily="34" charset="0"/>
              <a:buChar char="•"/>
              <a:defRPr sz="2400">
                <a:latin typeface="Europa-Regular" panose="02000000000000000000" pitchFamily="2" charset="0"/>
              </a:defRPr>
            </a:lvl2pPr>
            <a:lvl3pPr marL="1143000" indent="-228600" defTabSz="914400">
              <a:lnSpc>
                <a:spcPct val="90000"/>
              </a:lnSpc>
              <a:spcBef>
                <a:spcPts val="500"/>
              </a:spcBef>
              <a:buFont typeface="Arial" panose="020B0604020202020204" pitchFamily="34" charset="0"/>
              <a:buChar char="•"/>
              <a:defRPr sz="2000">
                <a:latin typeface="Europa-Regular" panose="02000000000000000000" pitchFamily="2" charset="0"/>
              </a:defRPr>
            </a:lvl3pPr>
            <a:lvl4pPr marL="1600200" indent="-228600" defTabSz="914400">
              <a:lnSpc>
                <a:spcPct val="90000"/>
              </a:lnSpc>
              <a:spcBef>
                <a:spcPts val="500"/>
              </a:spcBef>
              <a:buFont typeface="Arial" panose="020B0604020202020204" pitchFamily="34" charset="0"/>
              <a:buChar char="•"/>
              <a:defRPr>
                <a:latin typeface="Europa-Regular" panose="02000000000000000000" pitchFamily="2" charset="0"/>
              </a:defRPr>
            </a:lvl4pPr>
            <a:lvl5pPr marL="2057400" indent="-228600" defTabSz="914400">
              <a:lnSpc>
                <a:spcPct val="90000"/>
              </a:lnSpc>
              <a:spcBef>
                <a:spcPts val="500"/>
              </a:spcBef>
              <a:buFont typeface="Arial" panose="020B0604020202020204" pitchFamily="34" charset="0"/>
              <a:buChar char="•"/>
              <a:defRPr>
                <a:latin typeface="Europa-Regular" panose="02000000000000000000" pitchFamily="2" charset="0"/>
              </a:defRP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a:defRPr/>
            </a:pPr>
            <a:r>
              <a:rPr lang="en-US" sz="1800" dirty="0">
                <a:cs typeface="Helvetica"/>
              </a:rPr>
              <a:t>Analyze</a:t>
            </a:r>
          </a:p>
        </p:txBody>
      </p:sp>
      <p:pic>
        <p:nvPicPr>
          <p:cNvPr id="37" name="Picture 36">
            <a:extLst>
              <a:ext uri="{FF2B5EF4-FFF2-40B4-BE49-F238E27FC236}">
                <a16:creationId xmlns:a16="http://schemas.microsoft.com/office/drawing/2014/main" id="{6AE80C82-D093-E747-85ED-855F8186712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6545652" y="4980120"/>
            <a:ext cx="682051" cy="682051"/>
          </a:xfrm>
          <a:prstGeom prst="rect">
            <a:avLst/>
          </a:prstGeom>
        </p:spPr>
      </p:pic>
      <p:pic>
        <p:nvPicPr>
          <p:cNvPr id="38" name="Picture 37">
            <a:extLst>
              <a:ext uri="{FF2B5EF4-FFF2-40B4-BE49-F238E27FC236}">
                <a16:creationId xmlns:a16="http://schemas.microsoft.com/office/drawing/2014/main" id="{72BC7A46-640A-7741-8A4C-9C6771FD39F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686091" y="4980120"/>
            <a:ext cx="682051" cy="682051"/>
          </a:xfrm>
          <a:prstGeom prst="rect">
            <a:avLst/>
          </a:prstGeom>
        </p:spPr>
      </p:pic>
      <p:sp>
        <p:nvSpPr>
          <p:cNvPr id="39" name="Oval 38">
            <a:extLst>
              <a:ext uri="{FF2B5EF4-FFF2-40B4-BE49-F238E27FC236}">
                <a16:creationId xmlns:a16="http://schemas.microsoft.com/office/drawing/2014/main" id="{EC06457E-B7A1-7C49-996B-2B031B0D1265}"/>
              </a:ext>
            </a:extLst>
          </p:cNvPr>
          <p:cNvSpPr>
            <a:spLocks/>
          </p:cNvSpPr>
          <p:nvPr userDrawn="1"/>
        </p:nvSpPr>
        <p:spPr>
          <a:xfrm>
            <a:off x="3686200" y="1485341"/>
            <a:ext cx="347472" cy="347472"/>
          </a:xfrm>
          <a:prstGeom prst="ellipse">
            <a:avLst/>
          </a:prstGeom>
          <a:solidFill>
            <a:srgbClr val="192A57"/>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Europa-Bold" panose="02000000000000000000" pitchFamily="2" charset="0"/>
                <a:cs typeface="Helvetica"/>
              </a:rPr>
              <a:t>2</a:t>
            </a:r>
          </a:p>
        </p:txBody>
      </p:sp>
      <p:sp>
        <p:nvSpPr>
          <p:cNvPr id="40" name="Oval 39">
            <a:extLst>
              <a:ext uri="{FF2B5EF4-FFF2-40B4-BE49-F238E27FC236}">
                <a16:creationId xmlns:a16="http://schemas.microsoft.com/office/drawing/2014/main" id="{48CDAB87-1C99-654B-86D4-74F508CEFA9C}"/>
              </a:ext>
            </a:extLst>
          </p:cNvPr>
          <p:cNvSpPr>
            <a:spLocks/>
          </p:cNvSpPr>
          <p:nvPr userDrawn="1"/>
        </p:nvSpPr>
        <p:spPr>
          <a:xfrm>
            <a:off x="5318136" y="1483677"/>
            <a:ext cx="347472" cy="347472"/>
          </a:xfrm>
          <a:prstGeom prst="ellipse">
            <a:avLst/>
          </a:prstGeom>
          <a:solidFill>
            <a:srgbClr val="192A57"/>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Europa-Bold" panose="02000000000000000000" pitchFamily="2" charset="0"/>
                <a:cs typeface="Helvetica"/>
              </a:rPr>
              <a:t>3</a:t>
            </a:r>
          </a:p>
        </p:txBody>
      </p:sp>
      <p:sp>
        <p:nvSpPr>
          <p:cNvPr id="41" name="Oval 40">
            <a:extLst>
              <a:ext uri="{FF2B5EF4-FFF2-40B4-BE49-F238E27FC236}">
                <a16:creationId xmlns:a16="http://schemas.microsoft.com/office/drawing/2014/main" id="{F3682C4A-98BB-E94A-B710-1DD4A9D341B6}"/>
              </a:ext>
            </a:extLst>
          </p:cNvPr>
          <p:cNvSpPr>
            <a:spLocks/>
          </p:cNvSpPr>
          <p:nvPr userDrawn="1"/>
        </p:nvSpPr>
        <p:spPr>
          <a:xfrm>
            <a:off x="6880514" y="1485978"/>
            <a:ext cx="347472" cy="347472"/>
          </a:xfrm>
          <a:prstGeom prst="ellipse">
            <a:avLst/>
          </a:prstGeom>
          <a:solidFill>
            <a:srgbClr val="192A57"/>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Europa-Bold" panose="02000000000000000000" pitchFamily="2" charset="0"/>
                <a:cs typeface="Helvetica"/>
              </a:rPr>
              <a:t>4</a:t>
            </a:r>
          </a:p>
        </p:txBody>
      </p:sp>
      <p:sp>
        <p:nvSpPr>
          <p:cNvPr id="42" name="Oval 41">
            <a:extLst>
              <a:ext uri="{FF2B5EF4-FFF2-40B4-BE49-F238E27FC236}">
                <a16:creationId xmlns:a16="http://schemas.microsoft.com/office/drawing/2014/main" id="{3ECF60A9-3F5E-764A-A015-582137DEB98E}"/>
              </a:ext>
            </a:extLst>
          </p:cNvPr>
          <p:cNvSpPr>
            <a:spLocks/>
          </p:cNvSpPr>
          <p:nvPr userDrawn="1"/>
        </p:nvSpPr>
        <p:spPr>
          <a:xfrm>
            <a:off x="8472757" y="1490034"/>
            <a:ext cx="347472" cy="347472"/>
          </a:xfrm>
          <a:prstGeom prst="ellipse">
            <a:avLst/>
          </a:prstGeom>
          <a:solidFill>
            <a:srgbClr val="192A57"/>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Europa-Bold" panose="02000000000000000000" pitchFamily="2" charset="0"/>
                <a:cs typeface="Helvetica"/>
              </a:rPr>
              <a:t>5</a:t>
            </a:r>
          </a:p>
        </p:txBody>
      </p:sp>
      <p:sp>
        <p:nvSpPr>
          <p:cNvPr id="43" name="Oval 42">
            <a:extLst>
              <a:ext uri="{FF2B5EF4-FFF2-40B4-BE49-F238E27FC236}">
                <a16:creationId xmlns:a16="http://schemas.microsoft.com/office/drawing/2014/main" id="{4BD7F092-B16B-CB4C-B781-85741561B375}"/>
              </a:ext>
            </a:extLst>
          </p:cNvPr>
          <p:cNvSpPr>
            <a:spLocks/>
          </p:cNvSpPr>
          <p:nvPr userDrawn="1"/>
        </p:nvSpPr>
        <p:spPr>
          <a:xfrm>
            <a:off x="2018307" y="4802479"/>
            <a:ext cx="347472" cy="347472"/>
          </a:xfrm>
          <a:prstGeom prst="ellipse">
            <a:avLst/>
          </a:prstGeom>
          <a:solidFill>
            <a:srgbClr val="192A57"/>
          </a:solidFill>
          <a:ln w="25400" cap="flat" cmpd="sng" algn="ctr">
            <a:noFill/>
            <a:prstDash val="solid"/>
          </a:ln>
          <a:effectLst/>
        </p:spPr>
        <p:txBody>
          <a:bodyPr rtlCol="0" anchor="ctr"/>
          <a:lstStyle/>
          <a:p>
            <a:pPr marL="0" marR="0" lvl="0" indent="0" algn="ctr" defTabSz="433494"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Europa-Bold" panose="02000000000000000000" pitchFamily="2" charset="0"/>
                <a:cs typeface="Helvetica"/>
              </a:rPr>
              <a:t>6</a:t>
            </a:r>
          </a:p>
        </p:txBody>
      </p:sp>
      <p:sp>
        <p:nvSpPr>
          <p:cNvPr id="48" name="Rectangle 47">
            <a:extLst>
              <a:ext uri="{FF2B5EF4-FFF2-40B4-BE49-F238E27FC236}">
                <a16:creationId xmlns:a16="http://schemas.microsoft.com/office/drawing/2014/main" id="{3C132016-280C-8A4C-95DC-40AF5A0D0571}"/>
              </a:ext>
            </a:extLst>
          </p:cNvPr>
          <p:cNvSpPr/>
          <p:nvPr userDrawn="1"/>
        </p:nvSpPr>
        <p:spPr>
          <a:xfrm>
            <a:off x="0" y="6373758"/>
            <a:ext cx="12192000" cy="493294"/>
          </a:xfrm>
          <a:prstGeom prst="rect">
            <a:avLst/>
          </a:prstGeom>
          <a:solidFill>
            <a:srgbClr val="192A5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i="0" dirty="0">
              <a:solidFill>
                <a:srgbClr val="DD1063"/>
              </a:solidFill>
              <a:latin typeface="Europa-Bold" panose="02000000000000000000" pitchFamily="2" charset="77"/>
            </a:endParaRPr>
          </a:p>
        </p:txBody>
      </p:sp>
      <p:sp>
        <p:nvSpPr>
          <p:cNvPr id="49" name="TextBox 48">
            <a:extLst>
              <a:ext uri="{FF2B5EF4-FFF2-40B4-BE49-F238E27FC236}">
                <a16:creationId xmlns:a16="http://schemas.microsoft.com/office/drawing/2014/main" id="{9128324B-5CAE-F24B-8C4B-C448FFB7306A}"/>
              </a:ext>
            </a:extLst>
          </p:cNvPr>
          <p:cNvSpPr txBox="1"/>
          <p:nvPr userDrawn="1"/>
        </p:nvSpPr>
        <p:spPr>
          <a:xfrm>
            <a:off x="1083364" y="6538090"/>
            <a:ext cx="9069205" cy="246221"/>
          </a:xfrm>
          <a:prstGeom prst="rect">
            <a:avLst/>
          </a:prstGeom>
          <a:noFill/>
        </p:spPr>
        <p:txBody>
          <a:bodyPr wrap="square" rtlCol="0">
            <a:spAutoFit/>
          </a:bodyPr>
          <a:lstStyle/>
          <a:p>
            <a:pPr marL="0" marR="0" indent="0" algn="l" defTabSz="241063" rtl="0" eaLnBrk="1" fontAlgn="auto" latinLnBrk="0" hangingPunct="1">
              <a:lnSpc>
                <a:spcPct val="100000"/>
              </a:lnSpc>
              <a:spcBef>
                <a:spcPts val="0"/>
              </a:spcBef>
              <a:spcAft>
                <a:spcPts val="0"/>
              </a:spcAft>
              <a:buClrTx/>
              <a:buSzTx/>
              <a:buFontTx/>
              <a:buNone/>
              <a:tabLst/>
              <a:defRPr/>
            </a:pPr>
            <a:r>
              <a:rPr lang="en-US" sz="1000" dirty="0">
                <a:solidFill>
                  <a:srgbClr val="F4F3DB"/>
                </a:solidFill>
                <a:latin typeface="Europa-Bold" panose="02000000000000000000" pitchFamily="2" charset="77"/>
                <a:ea typeface="Open Sans" panose="020B0606030504020204" pitchFamily="34" charset="0"/>
                <a:cs typeface="Open Sans" panose="020B0606030504020204" pitchFamily="34" charset="0"/>
              </a:rPr>
              <a:t>NOT FOR REDISTRIBUTION   |   ©2021 NOWPOW. All rights reserved. </a:t>
            </a:r>
          </a:p>
        </p:txBody>
      </p:sp>
      <p:pic>
        <p:nvPicPr>
          <p:cNvPr id="50" name="pasted-image.pdf">
            <a:extLst>
              <a:ext uri="{FF2B5EF4-FFF2-40B4-BE49-F238E27FC236}">
                <a16:creationId xmlns:a16="http://schemas.microsoft.com/office/drawing/2014/main" id="{DD42FB9B-9066-5A43-A840-8867420A8128}"/>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450497" y="6532751"/>
            <a:ext cx="1008888" cy="182880"/>
          </a:xfrm>
          <a:prstGeom prst="rect">
            <a:avLst/>
          </a:prstGeom>
          <a:ln w="12700">
            <a:miter lim="400000"/>
          </a:ln>
        </p:spPr>
      </p:pic>
      <p:sp>
        <p:nvSpPr>
          <p:cNvPr id="52" name="Rectangle 51">
            <a:extLst>
              <a:ext uri="{FF2B5EF4-FFF2-40B4-BE49-F238E27FC236}">
                <a16:creationId xmlns:a16="http://schemas.microsoft.com/office/drawing/2014/main" id="{4A6DDF25-3361-4B49-9F7F-4641D21BDC87}"/>
              </a:ext>
            </a:extLst>
          </p:cNvPr>
          <p:cNvSpPr/>
          <p:nvPr userDrawn="1"/>
        </p:nvSpPr>
        <p:spPr>
          <a:xfrm>
            <a:off x="751497" y="6537965"/>
            <a:ext cx="292068" cy="246221"/>
          </a:xfrm>
          <a:prstGeom prst="rect">
            <a:avLst/>
          </a:prstGeom>
        </p:spPr>
        <p:txBody>
          <a:bodyPr wrap="none">
            <a:spAutoFit/>
          </a:bodyPr>
          <a:lstStyle/>
          <a:p>
            <a:fld id="{E83EA308-50E5-3F4E-90F6-C3BC005FC617}" type="slidenum">
              <a:rPr lang="en-US" sz="1000" smtClean="0">
                <a:solidFill>
                  <a:srgbClr val="F4F3DB"/>
                </a:solidFill>
                <a:latin typeface="Europa-Bold" panose="02000000000000000000" pitchFamily="2" charset="77"/>
                <a:ea typeface="Open Sans" panose="020B0606030504020204" pitchFamily="34" charset="0"/>
                <a:cs typeface="Open Sans" panose="020B0606030504020204" pitchFamily="34" charset="0"/>
              </a:rPr>
              <a:pPr/>
              <a:t>‹#›</a:t>
            </a:fld>
            <a:r>
              <a:rPr lang="en-US" sz="900" dirty="0">
                <a:solidFill>
                  <a:srgbClr val="F4F3DB"/>
                </a:solidFill>
                <a:latin typeface="Europa-Bold" panose="02000000000000000000" pitchFamily="2" charset="77"/>
                <a:ea typeface="Open Sans" panose="020B0606030504020204" pitchFamily="34" charset="0"/>
                <a:cs typeface="Open Sans" panose="020B0606030504020204" pitchFamily="34" charset="0"/>
              </a:rPr>
              <a:t> </a:t>
            </a:r>
            <a:endParaRPr lang="en-US" dirty="0"/>
          </a:p>
        </p:txBody>
      </p:sp>
      <p:sp>
        <p:nvSpPr>
          <p:cNvPr id="44" name="Content Placeholder 2">
            <a:extLst>
              <a:ext uri="{FF2B5EF4-FFF2-40B4-BE49-F238E27FC236}">
                <a16:creationId xmlns:a16="http://schemas.microsoft.com/office/drawing/2014/main" id="{0A8D6D5B-B806-45FA-8646-06B4A5A045E6}"/>
              </a:ext>
            </a:extLst>
          </p:cNvPr>
          <p:cNvSpPr txBox="1">
            <a:spLocks/>
          </p:cNvSpPr>
          <p:nvPr userDrawn="1"/>
        </p:nvSpPr>
        <p:spPr>
          <a:xfrm>
            <a:off x="6962080" y="3242990"/>
            <a:ext cx="1396652" cy="470213"/>
          </a:xfrm>
          <a:prstGeom prst="rect">
            <a:avLst/>
          </a:prstGeom>
        </p:spPr>
        <p:txBody>
          <a:bodyPr vert="horz" lIns="86699" tIns="43350" rIns="86699" bIns="4335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Europa-Regular"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Europa-Regular"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Europa-Regular"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Europa-Regular"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66989" rtl="0" eaLnBrk="1" fontAlgn="auto" latinLnBrk="0" hangingPunct="1">
              <a:lnSpc>
                <a:spcPct val="90000"/>
              </a:lnSpc>
              <a:spcBef>
                <a:spcPts val="948"/>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F5F4C2"/>
                </a:solidFill>
                <a:effectLst/>
                <a:uLnTx/>
                <a:uFillTx/>
                <a:latin typeface="Europa-Bold" panose="02000000000000000000" pitchFamily="2" charset="0"/>
                <a:cs typeface="Helvetica"/>
              </a:rPr>
              <a:t>Coordinate</a:t>
            </a:r>
          </a:p>
        </p:txBody>
      </p:sp>
    </p:spTree>
    <p:extLst>
      <p:ext uri="{BB962C8B-B14F-4D97-AF65-F5344CB8AC3E}">
        <p14:creationId xmlns:p14="http://schemas.microsoft.com/office/powerpoint/2010/main" val="184045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67"/>
        <p:cNvGrpSpPr/>
        <p:nvPr/>
      </p:nvGrpSpPr>
      <p:grpSpPr>
        <a:xfrm>
          <a:off x="0" y="0"/>
          <a:ext cx="0" cy="0"/>
          <a:chOff x="0" y="0"/>
          <a:chExt cx="0" cy="0"/>
        </a:xfrm>
      </p:grpSpPr>
      <p:sp>
        <p:nvSpPr>
          <p:cNvPr id="68" name="Google Shape;68;p16"/>
          <p:cNvSpPr/>
          <p:nvPr/>
        </p:nvSpPr>
        <p:spPr>
          <a:xfrm>
            <a:off x="-18100" y="0"/>
            <a:ext cx="977200" cy="6858000"/>
          </a:xfrm>
          <a:prstGeom prst="rect">
            <a:avLst/>
          </a:prstGeom>
          <a:solidFill>
            <a:srgbClr val="EBE8D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9" name="Google Shape;69;p16"/>
          <p:cNvSpPr/>
          <p:nvPr/>
        </p:nvSpPr>
        <p:spPr>
          <a:xfrm>
            <a:off x="-18100" y="0"/>
            <a:ext cx="154000" cy="6858000"/>
          </a:xfrm>
          <a:prstGeom prst="rect">
            <a:avLst/>
          </a:prstGeom>
          <a:solidFill>
            <a:srgbClr val="E4A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70" name="Google Shape;70;p16"/>
          <p:cNvPicPr preferRelativeResize="0"/>
          <p:nvPr/>
        </p:nvPicPr>
        <p:blipFill>
          <a:blip r:embed="rId2">
            <a:alphaModFix/>
          </a:blip>
          <a:stretch>
            <a:fillRect/>
          </a:stretch>
        </p:blipFill>
        <p:spPr>
          <a:xfrm>
            <a:off x="516903" y="361518"/>
            <a:ext cx="883300" cy="913801"/>
          </a:xfrm>
          <a:prstGeom prst="rect">
            <a:avLst/>
          </a:prstGeom>
          <a:noFill/>
          <a:ln>
            <a:noFill/>
          </a:ln>
        </p:spPr>
      </p:pic>
      <p:sp>
        <p:nvSpPr>
          <p:cNvPr id="72" name="Google Shape;72;p16"/>
          <p:cNvSpPr txBox="1">
            <a:spLocks noGrp="1"/>
          </p:cNvSpPr>
          <p:nvPr>
            <p:ph type="title"/>
          </p:nvPr>
        </p:nvSpPr>
        <p:spPr>
          <a:xfrm>
            <a:off x="1413467" y="1630767"/>
            <a:ext cx="9810800" cy="157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1">
                <a:solidFill>
                  <a:srgbClr val="361214"/>
                </a:solidFill>
                <a:latin typeface="Source Sans Pro"/>
                <a:ea typeface="Source Sans Pro"/>
                <a:cs typeface="Source Sans Pro"/>
                <a:sym typeface="Source Sans Pro"/>
              </a:defRPr>
            </a:lvl1pPr>
            <a:lvl2pPr lvl="1" rtl="0">
              <a:spcBef>
                <a:spcPts val="0"/>
              </a:spcBef>
              <a:spcAft>
                <a:spcPts val="0"/>
              </a:spcAft>
              <a:buNone/>
              <a:defRPr sz="5333">
                <a:latin typeface="Lato"/>
                <a:ea typeface="Lato"/>
                <a:cs typeface="Lato"/>
                <a:sym typeface="Lato"/>
              </a:defRPr>
            </a:lvl2pPr>
            <a:lvl3pPr lvl="2" rtl="0">
              <a:spcBef>
                <a:spcPts val="0"/>
              </a:spcBef>
              <a:spcAft>
                <a:spcPts val="0"/>
              </a:spcAft>
              <a:buNone/>
              <a:defRPr sz="5333">
                <a:latin typeface="Lato"/>
                <a:ea typeface="Lato"/>
                <a:cs typeface="Lato"/>
                <a:sym typeface="Lato"/>
              </a:defRPr>
            </a:lvl3pPr>
            <a:lvl4pPr lvl="3" rtl="0">
              <a:spcBef>
                <a:spcPts val="0"/>
              </a:spcBef>
              <a:spcAft>
                <a:spcPts val="0"/>
              </a:spcAft>
              <a:buNone/>
              <a:defRPr sz="5333">
                <a:latin typeface="Lato"/>
                <a:ea typeface="Lato"/>
                <a:cs typeface="Lato"/>
                <a:sym typeface="Lato"/>
              </a:defRPr>
            </a:lvl4pPr>
            <a:lvl5pPr lvl="4" rtl="0">
              <a:spcBef>
                <a:spcPts val="0"/>
              </a:spcBef>
              <a:spcAft>
                <a:spcPts val="0"/>
              </a:spcAft>
              <a:buNone/>
              <a:defRPr sz="5333">
                <a:latin typeface="Lato"/>
                <a:ea typeface="Lato"/>
                <a:cs typeface="Lato"/>
                <a:sym typeface="Lato"/>
              </a:defRPr>
            </a:lvl5pPr>
            <a:lvl6pPr lvl="5" rtl="0">
              <a:spcBef>
                <a:spcPts val="0"/>
              </a:spcBef>
              <a:spcAft>
                <a:spcPts val="0"/>
              </a:spcAft>
              <a:buNone/>
              <a:defRPr sz="5333">
                <a:latin typeface="Lato"/>
                <a:ea typeface="Lato"/>
                <a:cs typeface="Lato"/>
                <a:sym typeface="Lato"/>
              </a:defRPr>
            </a:lvl6pPr>
            <a:lvl7pPr lvl="6" rtl="0">
              <a:spcBef>
                <a:spcPts val="0"/>
              </a:spcBef>
              <a:spcAft>
                <a:spcPts val="0"/>
              </a:spcAft>
              <a:buNone/>
              <a:defRPr sz="5333">
                <a:latin typeface="Lato"/>
                <a:ea typeface="Lato"/>
                <a:cs typeface="Lato"/>
                <a:sym typeface="Lato"/>
              </a:defRPr>
            </a:lvl7pPr>
            <a:lvl8pPr lvl="7" rtl="0">
              <a:spcBef>
                <a:spcPts val="0"/>
              </a:spcBef>
              <a:spcAft>
                <a:spcPts val="0"/>
              </a:spcAft>
              <a:buNone/>
              <a:defRPr sz="5333">
                <a:latin typeface="Lato"/>
                <a:ea typeface="Lato"/>
                <a:cs typeface="Lato"/>
                <a:sym typeface="Lato"/>
              </a:defRPr>
            </a:lvl8pPr>
            <a:lvl9pPr lvl="8" rtl="0">
              <a:spcBef>
                <a:spcPts val="0"/>
              </a:spcBef>
              <a:spcAft>
                <a:spcPts val="0"/>
              </a:spcAft>
              <a:buNone/>
              <a:defRPr sz="5333">
                <a:latin typeface="Lato"/>
                <a:ea typeface="Lato"/>
                <a:cs typeface="Lato"/>
                <a:sym typeface="Lato"/>
              </a:defRPr>
            </a:lvl9pPr>
          </a:lstStyle>
          <a:p>
            <a:endParaRPr/>
          </a:p>
        </p:txBody>
      </p:sp>
      <p:sp>
        <p:nvSpPr>
          <p:cNvPr id="73" name="Google Shape;73;p16"/>
          <p:cNvSpPr txBox="1">
            <a:spLocks noGrp="1"/>
          </p:cNvSpPr>
          <p:nvPr>
            <p:ph type="body" idx="1"/>
          </p:nvPr>
        </p:nvSpPr>
        <p:spPr>
          <a:xfrm>
            <a:off x="1413467" y="3200767"/>
            <a:ext cx="4764000" cy="354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1pPr>
            <a:lvl2pPr marL="1219170" lvl="1"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2pPr>
            <a:lvl3pPr marL="1828754" lvl="2"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3pPr>
            <a:lvl4pPr marL="2438339" lvl="3"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4pPr>
            <a:lvl5pPr marL="3047924" lvl="4"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5pPr>
            <a:lvl6pPr marL="3657509" lvl="5"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6pPr>
            <a:lvl7pPr marL="4267093" lvl="6"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7pPr>
            <a:lvl8pPr marL="4876678" lvl="7"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8pPr>
            <a:lvl9pPr marL="5486263" lvl="8" indent="-423323" rtl="0">
              <a:spcBef>
                <a:spcPts val="2133"/>
              </a:spcBef>
              <a:spcAft>
                <a:spcPts val="2133"/>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9pPr>
          </a:lstStyle>
          <a:p>
            <a:endParaRPr dirty="0"/>
          </a:p>
        </p:txBody>
      </p:sp>
      <p:sp>
        <p:nvSpPr>
          <p:cNvPr id="74" name="Google Shape;74;p16"/>
          <p:cNvSpPr txBox="1">
            <a:spLocks noGrp="1"/>
          </p:cNvSpPr>
          <p:nvPr>
            <p:ph type="body" idx="2"/>
          </p:nvPr>
        </p:nvSpPr>
        <p:spPr>
          <a:xfrm>
            <a:off x="6460355" y="3200767"/>
            <a:ext cx="4764000" cy="354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1pPr>
            <a:lvl2pPr marL="1219170" lvl="1"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2pPr>
            <a:lvl3pPr marL="1828754" lvl="2"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3pPr>
            <a:lvl4pPr marL="2438339" lvl="3"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4pPr>
            <a:lvl5pPr marL="3047924" lvl="4"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5pPr>
            <a:lvl6pPr marL="3657509" lvl="5"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6pPr>
            <a:lvl7pPr marL="4267093" lvl="6"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7pPr>
            <a:lvl8pPr marL="4876678" lvl="7" indent="-423323" rtl="0">
              <a:spcBef>
                <a:spcPts val="2133"/>
              </a:spcBef>
              <a:spcAft>
                <a:spcPts val="0"/>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8pPr>
            <a:lvl9pPr marL="5486263" lvl="8" indent="-423323" rtl="0">
              <a:spcBef>
                <a:spcPts val="2133"/>
              </a:spcBef>
              <a:spcAft>
                <a:spcPts val="2133"/>
              </a:spcAft>
              <a:buClr>
                <a:srgbClr val="361214"/>
              </a:buClr>
              <a:buSzPts val="1400"/>
              <a:buFont typeface="Source Sans Pro"/>
              <a:buChar char="■"/>
              <a:defRPr sz="1867">
                <a:solidFill>
                  <a:srgbClr val="361214"/>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62679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008C95"/>
        </a:solidFill>
        <a:effectLst/>
      </p:bgPr>
    </p:bg>
    <p:spTree>
      <p:nvGrpSpPr>
        <p:cNvPr id="1" name="Shape 311"/>
        <p:cNvGrpSpPr/>
        <p:nvPr/>
      </p:nvGrpSpPr>
      <p:grpSpPr>
        <a:xfrm>
          <a:off x="0" y="0"/>
          <a:ext cx="0" cy="0"/>
          <a:chOff x="0" y="0"/>
          <a:chExt cx="0" cy="0"/>
        </a:xfrm>
      </p:grpSpPr>
      <p:sp>
        <p:nvSpPr>
          <p:cNvPr id="312" name="Google Shape;312;p65"/>
          <p:cNvSpPr txBox="1">
            <a:spLocks noGrp="1"/>
          </p:cNvSpPr>
          <p:nvPr>
            <p:ph type="sldNum" idx="12"/>
          </p:nvPr>
        </p:nvSpPr>
        <p:spPr>
          <a:xfrm>
            <a:off x="4724400" y="6555921"/>
            <a:ext cx="2743200" cy="230800"/>
          </a:xfrm>
          <a:prstGeom prst="rect">
            <a:avLst/>
          </a:prstGeom>
          <a:noFill/>
          <a:ln>
            <a:noFill/>
          </a:ln>
        </p:spPr>
        <p:txBody>
          <a:bodyPr spcFirstLastPara="1" wrap="square" lIns="68575" tIns="34275" rIns="68575" bIns="34275" anchor="t" anchorCtr="0">
            <a:noAutofit/>
          </a:bodyPr>
          <a:lstStyle>
            <a:lvl1pPr marL="0" marR="0" lvl="0" indent="0" algn="ctr" rtl="0">
              <a:spcBef>
                <a:spcPts val="0"/>
              </a:spcBef>
              <a:buNone/>
              <a:defRPr sz="1200">
                <a:solidFill>
                  <a:schemeClr val="dk1"/>
                </a:solidFill>
                <a:latin typeface="Calibri"/>
                <a:ea typeface="Calibri"/>
                <a:cs typeface="Calibri"/>
                <a:sym typeface="Calibri"/>
              </a:defRPr>
            </a:lvl1pPr>
            <a:lvl2pPr marL="0" marR="0" lvl="1" indent="0" algn="ctr" rtl="0">
              <a:spcBef>
                <a:spcPts val="0"/>
              </a:spcBef>
              <a:buNone/>
              <a:defRPr sz="1200">
                <a:solidFill>
                  <a:schemeClr val="dk1"/>
                </a:solidFill>
                <a:latin typeface="Calibri"/>
                <a:ea typeface="Calibri"/>
                <a:cs typeface="Calibri"/>
                <a:sym typeface="Calibri"/>
              </a:defRPr>
            </a:lvl2pPr>
            <a:lvl3pPr marL="0" marR="0" lvl="2" indent="0" algn="ctr" rtl="0">
              <a:spcBef>
                <a:spcPts val="0"/>
              </a:spcBef>
              <a:buNone/>
              <a:defRPr sz="1200">
                <a:solidFill>
                  <a:schemeClr val="dk1"/>
                </a:solidFill>
                <a:latin typeface="Calibri"/>
                <a:ea typeface="Calibri"/>
                <a:cs typeface="Calibri"/>
                <a:sym typeface="Calibri"/>
              </a:defRPr>
            </a:lvl3pPr>
            <a:lvl4pPr marL="0" marR="0" lvl="3" indent="0" algn="ctr" rtl="0">
              <a:spcBef>
                <a:spcPts val="0"/>
              </a:spcBef>
              <a:buNone/>
              <a:defRPr sz="1200">
                <a:solidFill>
                  <a:schemeClr val="dk1"/>
                </a:solidFill>
                <a:latin typeface="Calibri"/>
                <a:ea typeface="Calibri"/>
                <a:cs typeface="Calibri"/>
                <a:sym typeface="Calibri"/>
              </a:defRPr>
            </a:lvl4pPr>
            <a:lvl5pPr marL="0" marR="0" lvl="4" indent="0" algn="ctr" rtl="0">
              <a:spcBef>
                <a:spcPts val="0"/>
              </a:spcBef>
              <a:buNone/>
              <a:defRPr sz="1200">
                <a:solidFill>
                  <a:schemeClr val="dk1"/>
                </a:solidFill>
                <a:latin typeface="Calibri"/>
                <a:ea typeface="Calibri"/>
                <a:cs typeface="Calibri"/>
                <a:sym typeface="Calibri"/>
              </a:defRPr>
            </a:lvl5pPr>
            <a:lvl6pPr marL="0" marR="0" lvl="5" indent="0" algn="ctr" rtl="0">
              <a:spcBef>
                <a:spcPts val="0"/>
              </a:spcBef>
              <a:buNone/>
              <a:defRPr sz="1200">
                <a:solidFill>
                  <a:schemeClr val="dk1"/>
                </a:solidFill>
                <a:latin typeface="Calibri"/>
                <a:ea typeface="Calibri"/>
                <a:cs typeface="Calibri"/>
                <a:sym typeface="Calibri"/>
              </a:defRPr>
            </a:lvl6pPr>
            <a:lvl7pPr marL="0" marR="0" lvl="6" indent="0" algn="ctr" rtl="0">
              <a:spcBef>
                <a:spcPts val="0"/>
              </a:spcBef>
              <a:buNone/>
              <a:defRPr sz="1200">
                <a:solidFill>
                  <a:schemeClr val="dk1"/>
                </a:solidFill>
                <a:latin typeface="Calibri"/>
                <a:ea typeface="Calibri"/>
                <a:cs typeface="Calibri"/>
                <a:sym typeface="Calibri"/>
              </a:defRPr>
            </a:lvl7pPr>
            <a:lvl8pPr marL="0" marR="0" lvl="7" indent="0" algn="ctr" rtl="0">
              <a:spcBef>
                <a:spcPts val="0"/>
              </a:spcBef>
              <a:buNone/>
              <a:defRPr sz="1200">
                <a:solidFill>
                  <a:schemeClr val="dk1"/>
                </a:solidFill>
                <a:latin typeface="Calibri"/>
                <a:ea typeface="Calibri"/>
                <a:cs typeface="Calibri"/>
                <a:sym typeface="Calibri"/>
              </a:defRPr>
            </a:lvl8pPr>
            <a:lvl9pPr marL="0" marR="0" lvl="8" indent="0" algn="ctr" rtl="0">
              <a:spcBef>
                <a:spcPts val="0"/>
              </a:spcBef>
              <a:buNone/>
              <a:defRPr sz="1200">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pic>
        <p:nvPicPr>
          <p:cNvPr id="313" name="Google Shape;313;p65"/>
          <p:cNvPicPr preferRelativeResize="0"/>
          <p:nvPr/>
        </p:nvPicPr>
        <p:blipFill rotWithShape="1">
          <a:blip r:embed="rId2">
            <a:alphaModFix/>
          </a:blip>
          <a:srcRect/>
          <a:stretch/>
        </p:blipFill>
        <p:spPr>
          <a:xfrm>
            <a:off x="8941258" y="6019561"/>
            <a:ext cx="2625709" cy="838439"/>
          </a:xfrm>
          <a:prstGeom prst="rect">
            <a:avLst/>
          </a:prstGeom>
          <a:noFill/>
          <a:ln>
            <a:noFill/>
          </a:ln>
        </p:spPr>
      </p:pic>
    </p:spTree>
    <p:extLst>
      <p:ext uri="{BB962C8B-B14F-4D97-AF65-F5344CB8AC3E}">
        <p14:creationId xmlns:p14="http://schemas.microsoft.com/office/powerpoint/2010/main" val="311145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4379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154737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2040835" y="-626165"/>
            <a:ext cx="8110330" cy="811033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Tree>
    <p:extLst>
      <p:ext uri="{BB962C8B-B14F-4D97-AF65-F5344CB8AC3E}">
        <p14:creationId xmlns:p14="http://schemas.microsoft.com/office/powerpoint/2010/main" val="4461140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7" name="Picture 6">
            <a:extLst>
              <a:ext uri="{FF2B5EF4-FFF2-40B4-BE49-F238E27FC236}">
                <a16:creationId xmlns:a16="http://schemas.microsoft.com/office/drawing/2014/main" id="{963F8FBF-0CA9-7D44-9C23-E0C23578A643}"/>
              </a:ext>
            </a:extLst>
          </p:cNvPr>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 id="2147483689" r:id="rId18"/>
    <p:sldLayoutId id="2147483694" r:id="rId19"/>
    <p:sldLayoutId id="2147483690" r:id="rId20"/>
    <p:sldLayoutId id="2147483696" r:id="rId21"/>
    <p:sldLayoutId id="2147483695" r:id="rId22"/>
    <p:sldLayoutId id="2147483691" r:id="rId23"/>
    <p:sldLayoutId id="2147483692"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702" r:id="rId43"/>
    <p:sldLayoutId id="2147483703" r:id="rId44"/>
    <p:sldLayoutId id="2147483704" r:id="rId45"/>
    <p:sldLayoutId id="2147483705" r:id="rId46"/>
    <p:sldLayoutId id="2147483706" r:id="rId47"/>
    <p:sldLayoutId id="2147483707" r:id="rId48"/>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2160">
          <p15:clr>
            <a:srgbClr val="F26B43"/>
          </p15:clr>
        </p15:guide>
        <p15:guide id="29" pos="7200">
          <p15:clr>
            <a:srgbClr val="F26B43"/>
          </p15:clr>
        </p15:guide>
        <p15:guide id="48" pos="1005">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4.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45.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4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45.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5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47.xml"/><Relationship Id="rId5" Type="http://schemas.openxmlformats.org/officeDocument/2006/relationships/image" Target="../media/image58.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7.xml"/><Relationship Id="rId6" Type="http://schemas.openxmlformats.org/officeDocument/2006/relationships/image" Target="../media/image61.png"/><Relationship Id="rId5" Type="http://schemas.openxmlformats.org/officeDocument/2006/relationships/image" Target="../media/image56.png"/><Relationship Id="rId4" Type="http://schemas.openxmlformats.org/officeDocument/2006/relationships/image" Target="../media/image60.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48.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s>
</file>

<file path=ppt/slides/_rels/slide2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himss.org/NI"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4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8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www.himss.org/resources/social-determinants-health" TargetMode="External"/><Relationship Id="rId4" Type="http://schemas.openxmlformats.org/officeDocument/2006/relationships/hyperlink" Target="https://www.rwjf.org/en/library/research/2019/02/medicaid-s-role-in-addressing-social-determinants-of-health.html"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Nurses Role in Health Equity: Crucial Collaboration Leveraging SDOH Tools </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790335" y="4786560"/>
            <a:ext cx="6028476" cy="369332"/>
          </a:xfrm>
          <a:prstGeom prst="rect">
            <a:avLst/>
          </a:prstGeom>
          <a:noFill/>
        </p:spPr>
        <p:txBody>
          <a:bodyPr wrap="square" rtlCol="0">
            <a:spAutoFit/>
          </a:bodyPr>
          <a:lstStyle/>
          <a:p>
            <a:r>
              <a:rPr lang="en-US" dirty="0">
                <a:solidFill>
                  <a:schemeClr val="accent2"/>
                </a:solidFill>
                <a:latin typeface="Prometo Medium" panose="020B0704030203060203" pitchFamily="34" charset="0"/>
              </a:rPr>
              <a:t>HIMSS Nursing Informatics Community Webinar</a:t>
            </a:r>
          </a:p>
        </p:txBody>
      </p:sp>
      <p:sp>
        <p:nvSpPr>
          <p:cNvPr id="15" name="TextBox 14"/>
          <p:cNvSpPr txBox="1"/>
          <p:nvPr/>
        </p:nvSpPr>
        <p:spPr>
          <a:xfrm>
            <a:off x="810883" y="5179581"/>
            <a:ext cx="3811712" cy="323165"/>
          </a:xfrm>
          <a:prstGeom prst="rect">
            <a:avLst/>
          </a:prstGeom>
          <a:noFill/>
        </p:spPr>
        <p:txBody>
          <a:bodyPr wrap="square" rtlCol="0">
            <a:spAutoFit/>
          </a:bodyPr>
          <a:lstStyle/>
          <a:p>
            <a:r>
              <a:rPr lang="en-US" sz="1500" dirty="0">
                <a:solidFill>
                  <a:schemeClr val="bg1"/>
                </a:solidFill>
              </a:rPr>
              <a:t>October 26, 2021</a:t>
            </a:r>
          </a:p>
        </p:txBody>
      </p:sp>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375233-BD1A-4DB6-8A96-2B58C798B695}"/>
              </a:ext>
            </a:extLst>
          </p:cNvPr>
          <p:cNvSpPr>
            <a:spLocks noGrp="1"/>
          </p:cNvSpPr>
          <p:nvPr>
            <p:ph type="sldNum" sz="quarter" idx="10"/>
          </p:nvPr>
        </p:nvSpPr>
        <p:spPr/>
        <p:txBody>
          <a:bodyPr/>
          <a:lstStyle/>
          <a:p>
            <a:fld id="{D8D877B3-D348-4611-9BDB-C5374591D951}" type="slidenum">
              <a:rPr lang="en-US" smtClean="0"/>
              <a:pPr/>
              <a:t>10</a:t>
            </a:fld>
            <a:endParaRPr lang="en-US" dirty="0"/>
          </a:p>
        </p:txBody>
      </p:sp>
      <p:sp>
        <p:nvSpPr>
          <p:cNvPr id="3" name="Title 2">
            <a:extLst>
              <a:ext uri="{FF2B5EF4-FFF2-40B4-BE49-F238E27FC236}">
                <a16:creationId xmlns:a16="http://schemas.microsoft.com/office/drawing/2014/main" id="{ECBD8C0C-B2BD-4868-9D59-D8536E7EC668}"/>
              </a:ext>
            </a:extLst>
          </p:cNvPr>
          <p:cNvSpPr>
            <a:spLocks noGrp="1"/>
          </p:cNvSpPr>
          <p:nvPr>
            <p:ph type="title"/>
          </p:nvPr>
        </p:nvSpPr>
        <p:spPr/>
        <p:txBody>
          <a:bodyPr/>
          <a:lstStyle/>
          <a:p>
            <a:r>
              <a:rPr lang="en-US" dirty="0">
                <a:solidFill>
                  <a:schemeClr val="bg1"/>
                </a:solidFill>
              </a:rPr>
              <a:t>DYAD 1</a:t>
            </a:r>
          </a:p>
        </p:txBody>
      </p:sp>
      <p:pic>
        <p:nvPicPr>
          <p:cNvPr id="1028" name="Picture 4" descr="Plug Into the NowPow Platform: Power Care Across Your Community - NowPow">
            <a:extLst>
              <a:ext uri="{FF2B5EF4-FFF2-40B4-BE49-F238E27FC236}">
                <a16:creationId xmlns:a16="http://schemas.microsoft.com/office/drawing/2014/main" id="{DA4F4DD1-4612-495B-BA9B-803DFB4BF5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130" y="1281829"/>
            <a:ext cx="5843727" cy="10514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HS unveils new name, logo under merger with Palmetto Health - GREENVILLE  JOURNAL">
            <a:extLst>
              <a:ext uri="{FF2B5EF4-FFF2-40B4-BE49-F238E27FC236}">
                <a16:creationId xmlns:a16="http://schemas.microsoft.com/office/drawing/2014/main" id="{DDBD5FC8-0D7E-42B5-8129-1A50E3B49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29" t="26606" r="11122" b="28957"/>
          <a:stretch/>
        </p:blipFill>
        <p:spPr bwMode="auto">
          <a:xfrm>
            <a:off x="5514918" y="3281133"/>
            <a:ext cx="6020152" cy="226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97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sz="3200" dirty="0"/>
              <a:t>Cathryn DeGraff Crookston</a:t>
            </a:r>
            <a:br>
              <a:rPr lang="en-US" sz="3200" dirty="0"/>
            </a:br>
            <a:r>
              <a:rPr lang="en-US" sz="3200" dirty="0"/>
              <a:t>RN, BSN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11</a:t>
            </a:fld>
            <a:endParaRPr lang="en-US" dirty="0"/>
          </a:p>
        </p:txBody>
      </p:sp>
      <p:pic>
        <p:nvPicPr>
          <p:cNvPr id="5" name="Picture Placeholder 4" descr="A person with blonde hair&#10;&#10;Description automatically generated with low confidence">
            <a:extLst>
              <a:ext uri="{FF2B5EF4-FFF2-40B4-BE49-F238E27FC236}">
                <a16:creationId xmlns:a16="http://schemas.microsoft.com/office/drawing/2014/main" id="{40DC223C-9979-471B-95C9-F40C566C6EC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6697" r="6697"/>
          <a:stretch>
            <a:fillRect/>
          </a:stretch>
        </p:blipFill>
        <p:spPr/>
      </p:pic>
      <p:sp>
        <p:nvSpPr>
          <p:cNvPr id="7" name="TextBox 6"/>
          <p:cNvSpPr txBox="1"/>
          <p:nvPr/>
        </p:nvSpPr>
        <p:spPr>
          <a:xfrm>
            <a:off x="846073" y="3034976"/>
            <a:ext cx="5328303" cy="3169907"/>
          </a:xfrm>
          <a:prstGeom prst="rect">
            <a:avLst/>
          </a:prstGeom>
          <a:noFill/>
        </p:spPr>
        <p:txBody>
          <a:bodyPr wrap="square" lIns="0" rIns="0" rtlCol="0">
            <a:spAutoFit/>
          </a:bodyPr>
          <a:lstStyle/>
          <a:p>
            <a:pPr>
              <a:lnSpc>
                <a:spcPct val="120000"/>
              </a:lnSpc>
            </a:pPr>
            <a:r>
              <a:rPr lang="en-US" sz="1400" dirty="0">
                <a:solidFill>
                  <a:schemeClr val="bg2"/>
                </a:solidFill>
                <a:latin typeface="Century Gothic" panose="020B0502020202020204" pitchFamily="34" charset="0"/>
              </a:rPr>
              <a:t>Cathryn professional experience has an equal balance as a clinical provider of care and in health IT. Today, she is the VP of Sales &amp; Business Partnerships at NowPow, a women-owned and led healthcare technology company that integrates community care into healthcare. With NowPow care providers “e-prescribe” community services to reduce negative effects of Social Determinants of Health (SDoH) and support Whole Person Care.  She is also the co-chair of the HIMSS SDOH Task Force, is a member of the NYS HIMSS Nursing Committee, the Chicago Society of Participatory Medicine, Purdue University’s School of Nursing Advisory Committee and Northwestern Medicine’s Patient &amp; Family Advisory Council.</a:t>
            </a:r>
          </a:p>
        </p:txBody>
      </p:sp>
      <p:sp>
        <p:nvSpPr>
          <p:cNvPr id="8" name="TextBox 7"/>
          <p:cNvSpPr txBox="1"/>
          <p:nvPr/>
        </p:nvSpPr>
        <p:spPr>
          <a:xfrm>
            <a:off x="846074" y="2506366"/>
            <a:ext cx="4102085" cy="338554"/>
          </a:xfrm>
          <a:prstGeom prst="rect">
            <a:avLst/>
          </a:prstGeom>
          <a:noFill/>
        </p:spPr>
        <p:txBody>
          <a:bodyPr wrap="none" lIns="0" rIns="0" rtlCol="0">
            <a:spAutoFit/>
          </a:bodyPr>
          <a:lstStyle/>
          <a:p>
            <a:r>
              <a:rPr lang="en-US" sz="1600" dirty="0">
                <a:solidFill>
                  <a:srgbClr val="FF5A5A"/>
                </a:solidFill>
                <a:latin typeface="Century Gothic" panose="020B0502020202020204" pitchFamily="34" charset="0"/>
              </a:rPr>
              <a:t>VP Sales &amp; Business Partnerships, NowPow</a:t>
            </a:r>
          </a:p>
        </p:txBody>
      </p:sp>
    </p:spTree>
    <p:extLst>
      <p:ext uri="{BB962C8B-B14F-4D97-AF65-F5344CB8AC3E}">
        <p14:creationId xmlns:p14="http://schemas.microsoft.com/office/powerpoint/2010/main" val="3737875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sz="3200" dirty="0"/>
              <a:t>Starla Reid, MSN RN</a:t>
            </a:r>
          </a:p>
        </p:txBody>
      </p:sp>
      <p:sp>
        <p:nvSpPr>
          <p:cNvPr id="3" name="Slide Number Placeholder 2"/>
          <p:cNvSpPr>
            <a:spLocks noGrp="1"/>
          </p:cNvSpPr>
          <p:nvPr>
            <p:ph type="sldNum" sz="quarter" idx="10"/>
          </p:nvPr>
        </p:nvSpPr>
        <p:spPr/>
        <p:txBody>
          <a:bodyPr/>
          <a:lstStyle/>
          <a:p>
            <a:fld id="{D8D877B3-D348-4611-9BDB-C5374591D951}" type="slidenum">
              <a:rPr lang="en-US" smtClean="0"/>
              <a:pPr/>
              <a:t>12</a:t>
            </a:fld>
            <a:endParaRPr lang="en-US" dirty="0"/>
          </a:p>
        </p:txBody>
      </p:sp>
      <p:sp>
        <p:nvSpPr>
          <p:cNvPr id="7" name="TextBox 6"/>
          <p:cNvSpPr txBox="1"/>
          <p:nvPr/>
        </p:nvSpPr>
        <p:spPr>
          <a:xfrm>
            <a:off x="521456" y="2635304"/>
            <a:ext cx="5718507" cy="3539430"/>
          </a:xfrm>
          <a:prstGeom prst="rect">
            <a:avLst/>
          </a:prstGeom>
          <a:noFill/>
        </p:spPr>
        <p:txBody>
          <a:bodyPr wrap="square" lIns="0" rIns="0" rtlCol="0">
            <a:spAutoFit/>
          </a:bodyPr>
          <a:lstStyle/>
          <a:p>
            <a:r>
              <a:rPr lang="en-US" sz="1400" dirty="0"/>
              <a:t>Starla Reid, MSN RN, is a Nurse Continuum of Care Manager for the Prisma Health Care Coordination Institute in Greenville, SC.  She earned a Bachelor of Science in Nursing degree from the University of South Carolina in 2008 and began her career in the CICU. Other nursing roles held include Nurse Auditor, Patient Referral and Transport Coordination, Hospital Billing Revenue Integrity, and Home Hospice.  As the organization transitioned to an electronic health record documentation system, Starla recognized the need for a clinical voice to be present during the build of such platforms, leading to Starla achieving a Master of Science in Nursing Informatics from Walden University in 2016.  Starla began working for the Prisma Health Care Coordination Institute in 2018 serving the community in the Complex Care Manager role with additional responsibilities in systems and training as the department was transitioning to a new electronic documentation platform. </a:t>
            </a:r>
          </a:p>
        </p:txBody>
      </p:sp>
      <p:sp>
        <p:nvSpPr>
          <p:cNvPr id="8" name="TextBox 7"/>
          <p:cNvSpPr txBox="1"/>
          <p:nvPr/>
        </p:nvSpPr>
        <p:spPr>
          <a:xfrm>
            <a:off x="731773" y="1755355"/>
            <a:ext cx="3233257" cy="830997"/>
          </a:xfrm>
          <a:prstGeom prst="rect">
            <a:avLst/>
          </a:prstGeom>
          <a:noFill/>
        </p:spPr>
        <p:txBody>
          <a:bodyPr wrap="none" lIns="0" rIns="0" rtlCol="0">
            <a:spAutoFit/>
          </a:bodyPr>
          <a:lstStyle/>
          <a:p>
            <a:r>
              <a:rPr lang="en-US" sz="1600" dirty="0">
                <a:solidFill>
                  <a:srgbClr val="FF5A5A"/>
                </a:solidFill>
                <a:latin typeface="Century Gothic" panose="020B0502020202020204" pitchFamily="34" charset="0"/>
              </a:rPr>
              <a:t>RN Continuum of Care Manager</a:t>
            </a:r>
          </a:p>
          <a:p>
            <a:r>
              <a:rPr lang="en-US" sz="1600" dirty="0">
                <a:solidFill>
                  <a:srgbClr val="FF5A5A"/>
                </a:solidFill>
                <a:latin typeface="Century Gothic" panose="020B0502020202020204" pitchFamily="34" charset="0"/>
              </a:rPr>
              <a:t>Care Coordination Institute</a:t>
            </a:r>
          </a:p>
          <a:p>
            <a:r>
              <a:rPr lang="en-US" sz="1600" dirty="0">
                <a:solidFill>
                  <a:srgbClr val="FF5A5A"/>
                </a:solidFill>
                <a:latin typeface="Century Gothic" panose="020B0502020202020204" pitchFamily="34" charset="0"/>
              </a:rPr>
              <a:t>Prisma Health-Upstate</a:t>
            </a:r>
          </a:p>
        </p:txBody>
      </p:sp>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5824" b="5824"/>
          <a:stretch>
            <a:fillRect/>
          </a:stretch>
        </p:blipFill>
        <p:spPr/>
      </p:pic>
    </p:spTree>
    <p:extLst>
      <p:ext uri="{BB962C8B-B14F-4D97-AF65-F5344CB8AC3E}">
        <p14:creationId xmlns:p14="http://schemas.microsoft.com/office/powerpoint/2010/main" val="315758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8D5C320F-323D-6B45-A190-DCED5435F471}"/>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7396" r="23969" b="5648"/>
          <a:stretch/>
        </p:blipFill>
        <p:spPr>
          <a:xfrm>
            <a:off x="6229083" y="1326813"/>
            <a:ext cx="4830037" cy="4662237"/>
          </a:xfrm>
          <a:prstGeom prst="ellipse">
            <a:avLst/>
          </a:prstGeom>
          <a:solidFill>
            <a:srgbClr val="F5F4C2"/>
          </a:solidFill>
          <a:ln>
            <a:noFill/>
          </a:ln>
        </p:spPr>
      </p:pic>
      <p:cxnSp>
        <p:nvCxnSpPr>
          <p:cNvPr id="73" name="Straight Connector 72">
            <a:extLst>
              <a:ext uri="{FF2B5EF4-FFF2-40B4-BE49-F238E27FC236}">
                <a16:creationId xmlns:a16="http://schemas.microsoft.com/office/drawing/2014/main" id="{6AA1C96B-B53F-4A43-858A-AA169772637C}"/>
              </a:ext>
            </a:extLst>
          </p:cNvPr>
          <p:cNvCxnSpPr>
            <a:cxnSpLocks/>
          </p:cNvCxnSpPr>
          <p:nvPr/>
        </p:nvCxnSpPr>
        <p:spPr>
          <a:xfrm>
            <a:off x="8828576" y="1797540"/>
            <a:ext cx="240087" cy="239779"/>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3435A64-EEE6-CB41-85EE-8FE5647BFDB2}"/>
              </a:ext>
            </a:extLst>
          </p:cNvPr>
          <p:cNvCxnSpPr>
            <a:cxnSpLocks/>
          </p:cNvCxnSpPr>
          <p:nvPr/>
        </p:nvCxnSpPr>
        <p:spPr>
          <a:xfrm>
            <a:off x="9068663" y="2037319"/>
            <a:ext cx="52224" cy="92410"/>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65B75EC-B07A-9E44-A4BA-A248518CCD62}"/>
              </a:ext>
            </a:extLst>
          </p:cNvPr>
          <p:cNvCxnSpPr>
            <a:cxnSpLocks/>
          </p:cNvCxnSpPr>
          <p:nvPr/>
        </p:nvCxnSpPr>
        <p:spPr>
          <a:xfrm>
            <a:off x="9120886" y="2129729"/>
            <a:ext cx="0" cy="358087"/>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0520D26-3E23-8E4B-8D50-9F77796F56AB}"/>
              </a:ext>
            </a:extLst>
          </p:cNvPr>
          <p:cNvCxnSpPr>
            <a:cxnSpLocks/>
          </p:cNvCxnSpPr>
          <p:nvPr/>
        </p:nvCxnSpPr>
        <p:spPr>
          <a:xfrm>
            <a:off x="9120886" y="2487816"/>
            <a:ext cx="52224" cy="92410"/>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879FE11-0B71-F045-9ADB-B7BD2F2296FA}"/>
              </a:ext>
            </a:extLst>
          </p:cNvPr>
          <p:cNvCxnSpPr/>
          <p:nvPr/>
        </p:nvCxnSpPr>
        <p:spPr>
          <a:xfrm>
            <a:off x="9173109" y="2580225"/>
            <a:ext cx="0" cy="108581"/>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3E7ACC1-137A-A043-9592-4B9566FC3DE9}"/>
              </a:ext>
            </a:extLst>
          </p:cNvPr>
          <p:cNvCxnSpPr>
            <a:cxnSpLocks/>
          </p:cNvCxnSpPr>
          <p:nvPr/>
        </p:nvCxnSpPr>
        <p:spPr>
          <a:xfrm>
            <a:off x="9173109" y="2688806"/>
            <a:ext cx="43140" cy="69306"/>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E8304A5-6DC6-2443-84AC-229029CCB2D4}"/>
              </a:ext>
            </a:extLst>
          </p:cNvPr>
          <p:cNvCxnSpPr>
            <a:cxnSpLocks/>
          </p:cNvCxnSpPr>
          <p:nvPr/>
        </p:nvCxnSpPr>
        <p:spPr>
          <a:xfrm>
            <a:off x="9216250" y="2758114"/>
            <a:ext cx="0" cy="650429"/>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0427F0AC-09C0-CD48-AE2A-877B394BD51D}"/>
              </a:ext>
            </a:extLst>
          </p:cNvPr>
          <p:cNvCxnSpPr>
            <a:cxnSpLocks/>
          </p:cNvCxnSpPr>
          <p:nvPr/>
        </p:nvCxnSpPr>
        <p:spPr>
          <a:xfrm>
            <a:off x="9216250" y="3409782"/>
            <a:ext cx="83257" cy="0"/>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137955D8-8ADC-D34E-9439-94F5634593FC}"/>
              </a:ext>
            </a:extLst>
          </p:cNvPr>
          <p:cNvCxnSpPr>
            <a:cxnSpLocks/>
          </p:cNvCxnSpPr>
          <p:nvPr/>
        </p:nvCxnSpPr>
        <p:spPr>
          <a:xfrm>
            <a:off x="9299507" y="3408543"/>
            <a:ext cx="46463" cy="263179"/>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BA85C54-E027-7E41-9347-32C5210E2391}"/>
              </a:ext>
            </a:extLst>
          </p:cNvPr>
          <p:cNvCxnSpPr>
            <a:cxnSpLocks/>
          </p:cNvCxnSpPr>
          <p:nvPr/>
        </p:nvCxnSpPr>
        <p:spPr>
          <a:xfrm>
            <a:off x="9345970" y="3672549"/>
            <a:ext cx="0" cy="840319"/>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6EBDB0D9-B138-F14C-978C-9CF0172B7BBB}"/>
              </a:ext>
            </a:extLst>
          </p:cNvPr>
          <p:cNvCxnSpPr>
            <a:cxnSpLocks/>
          </p:cNvCxnSpPr>
          <p:nvPr/>
        </p:nvCxnSpPr>
        <p:spPr>
          <a:xfrm>
            <a:off x="9345970" y="4519318"/>
            <a:ext cx="56764" cy="76238"/>
          </a:xfrm>
          <a:prstGeom prst="line">
            <a:avLst/>
          </a:prstGeom>
          <a:ln w="19050" cap="rnd">
            <a:solidFill>
              <a:srgbClr val="E45F2F"/>
            </a:solidFill>
            <a:round/>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E0F6ECEB-08B1-F143-A49F-DA2841F2E259}"/>
              </a:ext>
            </a:extLst>
          </p:cNvPr>
          <p:cNvSpPr txBox="1"/>
          <p:nvPr/>
        </p:nvSpPr>
        <p:spPr>
          <a:xfrm>
            <a:off x="9417554" y="4342072"/>
            <a:ext cx="2435644" cy="369332"/>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77"/>
                <a:ea typeface="+mn-ea"/>
                <a:cs typeface="+mn-cs"/>
              </a:rPr>
              <a:t>WASHINGTON PARK</a:t>
            </a:r>
          </a:p>
        </p:txBody>
      </p:sp>
      <p:sp>
        <p:nvSpPr>
          <p:cNvPr id="91" name="TextBox 90">
            <a:extLst>
              <a:ext uri="{FF2B5EF4-FFF2-40B4-BE49-F238E27FC236}">
                <a16:creationId xmlns:a16="http://schemas.microsoft.com/office/drawing/2014/main" id="{4A22EF74-FB38-A849-87F6-173B0269D08B}"/>
              </a:ext>
            </a:extLst>
          </p:cNvPr>
          <p:cNvSpPr txBox="1"/>
          <p:nvPr/>
        </p:nvSpPr>
        <p:spPr>
          <a:xfrm>
            <a:off x="9127523" y="1656367"/>
            <a:ext cx="3390781" cy="369332"/>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77"/>
                <a:ea typeface="+mn-ea"/>
                <a:cs typeface="+mn-cs"/>
              </a:rPr>
              <a:t>LINCOLN PARK</a:t>
            </a:r>
          </a:p>
        </p:txBody>
      </p:sp>
      <p:sp>
        <p:nvSpPr>
          <p:cNvPr id="92" name="TextBox 91">
            <a:extLst>
              <a:ext uri="{FF2B5EF4-FFF2-40B4-BE49-F238E27FC236}">
                <a16:creationId xmlns:a16="http://schemas.microsoft.com/office/drawing/2014/main" id="{16F8BEE1-E79B-AF4B-882E-53AE97F27B63}"/>
              </a:ext>
            </a:extLst>
          </p:cNvPr>
          <p:cNvSpPr txBox="1"/>
          <p:nvPr/>
        </p:nvSpPr>
        <p:spPr>
          <a:xfrm>
            <a:off x="6742274" y="3570890"/>
            <a:ext cx="2196097" cy="338554"/>
          </a:xfrm>
          <a:prstGeom prst="rect">
            <a:avLst/>
          </a:prstGeom>
          <a:solidFill>
            <a:srgbClr val="E45F2F"/>
          </a:solidFill>
          <a:ln>
            <a:noFill/>
          </a:ln>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4F3DB"/>
                </a:solidFill>
                <a:effectLst/>
                <a:uLnTx/>
                <a:uFillTx/>
                <a:latin typeface="Europa-Bold" panose="02000000000000000000" pitchFamily="2" charset="77"/>
                <a:ea typeface="+mn-ea"/>
                <a:cs typeface="+mn-cs"/>
              </a:rPr>
              <a:t>10 MILES  / 12 YEARS</a:t>
            </a:r>
          </a:p>
        </p:txBody>
      </p:sp>
      <p:pic>
        <p:nvPicPr>
          <p:cNvPr id="94" name="Picture 93">
            <a:extLst>
              <a:ext uri="{FF2B5EF4-FFF2-40B4-BE49-F238E27FC236}">
                <a16:creationId xmlns:a16="http://schemas.microsoft.com/office/drawing/2014/main" id="{4388A664-6730-094A-9EFF-AD2BDC8054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53108" y="1963572"/>
            <a:ext cx="284490" cy="1072708"/>
          </a:xfrm>
          <a:prstGeom prst="rect">
            <a:avLst/>
          </a:prstGeom>
        </p:spPr>
      </p:pic>
      <p:sp>
        <p:nvSpPr>
          <p:cNvPr id="96" name="TextBox 95">
            <a:extLst>
              <a:ext uri="{FF2B5EF4-FFF2-40B4-BE49-F238E27FC236}">
                <a16:creationId xmlns:a16="http://schemas.microsoft.com/office/drawing/2014/main" id="{68553565-4E23-1E44-913F-8BD948F93AD0}"/>
              </a:ext>
            </a:extLst>
          </p:cNvPr>
          <p:cNvSpPr txBox="1"/>
          <p:nvPr/>
        </p:nvSpPr>
        <p:spPr>
          <a:xfrm>
            <a:off x="9727843" y="2496693"/>
            <a:ext cx="2435644" cy="461665"/>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Median Household Income: </a:t>
            </a: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$89,657</a:t>
            </a:r>
          </a:p>
        </p:txBody>
      </p:sp>
      <p:sp>
        <p:nvSpPr>
          <p:cNvPr id="97" name="TextBox 96">
            <a:extLst>
              <a:ext uri="{FF2B5EF4-FFF2-40B4-BE49-F238E27FC236}">
                <a16:creationId xmlns:a16="http://schemas.microsoft.com/office/drawing/2014/main" id="{D73C6D44-D220-CA44-A6B8-36B190697C70}"/>
              </a:ext>
            </a:extLst>
          </p:cNvPr>
          <p:cNvSpPr txBox="1"/>
          <p:nvPr/>
        </p:nvSpPr>
        <p:spPr>
          <a:xfrm>
            <a:off x="9734235" y="2026265"/>
            <a:ext cx="2752536" cy="461665"/>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Average Life Expectancy: </a:t>
            </a: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81 YEARS</a:t>
            </a:r>
          </a:p>
        </p:txBody>
      </p:sp>
      <p:sp>
        <p:nvSpPr>
          <p:cNvPr id="98" name="Oval 97">
            <a:extLst>
              <a:ext uri="{FF2B5EF4-FFF2-40B4-BE49-F238E27FC236}">
                <a16:creationId xmlns:a16="http://schemas.microsoft.com/office/drawing/2014/main" id="{99C691F3-3EF6-584D-841A-7D71588BCE9A}"/>
              </a:ext>
            </a:extLst>
          </p:cNvPr>
          <p:cNvSpPr/>
          <p:nvPr/>
        </p:nvSpPr>
        <p:spPr>
          <a:xfrm>
            <a:off x="9368370" y="4557436"/>
            <a:ext cx="63489" cy="64598"/>
          </a:xfrm>
          <a:prstGeom prst="ellipse">
            <a:avLst/>
          </a:prstGeom>
          <a:solidFill>
            <a:srgbClr val="E45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1063" rtl="0" eaLnBrk="1" fontAlgn="auto" latinLnBrk="0" hangingPunct="1">
              <a:lnSpc>
                <a:spcPct val="100000"/>
              </a:lnSpc>
              <a:spcBef>
                <a:spcPts val="0"/>
              </a:spcBef>
              <a:spcAft>
                <a:spcPts val="0"/>
              </a:spcAft>
              <a:buClrTx/>
              <a:buSzTx/>
              <a:buFontTx/>
              <a:buNone/>
              <a:tabLst/>
              <a:defRPr/>
            </a:pPr>
            <a:endParaRPr kumimoji="0" lang="en-US" sz="949" b="0" i="0" u="none" strike="noStrike" kern="1200" cap="none" spc="0" normalizeH="0" baseline="0" noProof="0" dirty="0">
              <a:ln>
                <a:noFill/>
              </a:ln>
              <a:solidFill>
                <a:srgbClr val="F7F6F5"/>
              </a:solidFill>
              <a:effectLst/>
              <a:uLnTx/>
              <a:uFillTx/>
              <a:latin typeface="Calibri"/>
              <a:ea typeface="+mn-ea"/>
              <a:cs typeface="+mn-cs"/>
            </a:endParaRPr>
          </a:p>
        </p:txBody>
      </p:sp>
      <p:sp>
        <p:nvSpPr>
          <p:cNvPr id="99" name="Oval 98">
            <a:extLst>
              <a:ext uri="{FF2B5EF4-FFF2-40B4-BE49-F238E27FC236}">
                <a16:creationId xmlns:a16="http://schemas.microsoft.com/office/drawing/2014/main" id="{E47AA845-EEDA-0248-9E4D-8F57BD4E6F0A}"/>
              </a:ext>
            </a:extLst>
          </p:cNvPr>
          <p:cNvSpPr/>
          <p:nvPr/>
        </p:nvSpPr>
        <p:spPr>
          <a:xfrm>
            <a:off x="8796831" y="1765241"/>
            <a:ext cx="63489" cy="64598"/>
          </a:xfrm>
          <a:prstGeom prst="ellipse">
            <a:avLst/>
          </a:prstGeom>
          <a:solidFill>
            <a:srgbClr val="E45F2F"/>
          </a:solidFill>
          <a:ln>
            <a:solidFill>
              <a:srgbClr val="E45F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1063" rtl="0" eaLnBrk="1" fontAlgn="auto" latinLnBrk="0" hangingPunct="1">
              <a:lnSpc>
                <a:spcPct val="100000"/>
              </a:lnSpc>
              <a:spcBef>
                <a:spcPts val="0"/>
              </a:spcBef>
              <a:spcAft>
                <a:spcPts val="0"/>
              </a:spcAft>
              <a:buClrTx/>
              <a:buSzTx/>
              <a:buFontTx/>
              <a:buNone/>
              <a:tabLst/>
              <a:defRPr/>
            </a:pPr>
            <a:endParaRPr kumimoji="0" lang="en-US" sz="949" b="0" i="0" u="none" strike="noStrike" kern="1200" cap="none" spc="0" normalizeH="0" baseline="0" noProof="0" dirty="0">
              <a:ln>
                <a:noFill/>
              </a:ln>
              <a:solidFill>
                <a:srgbClr val="F7F6F5"/>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14FFE2B2-4994-F94E-99D0-D80C8E197780}"/>
              </a:ext>
            </a:extLst>
          </p:cNvPr>
          <p:cNvSpPr txBox="1"/>
          <p:nvPr/>
        </p:nvSpPr>
        <p:spPr>
          <a:xfrm>
            <a:off x="9824897" y="5195866"/>
            <a:ext cx="1963435" cy="461665"/>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Median Household Income: </a:t>
            </a: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$25,390</a:t>
            </a:r>
          </a:p>
        </p:txBody>
      </p:sp>
      <p:sp>
        <p:nvSpPr>
          <p:cNvPr id="102" name="TextBox 101">
            <a:extLst>
              <a:ext uri="{FF2B5EF4-FFF2-40B4-BE49-F238E27FC236}">
                <a16:creationId xmlns:a16="http://schemas.microsoft.com/office/drawing/2014/main" id="{336AE729-5C50-F842-B175-58FA285EC647}"/>
              </a:ext>
            </a:extLst>
          </p:cNvPr>
          <p:cNvSpPr txBox="1"/>
          <p:nvPr/>
        </p:nvSpPr>
        <p:spPr>
          <a:xfrm>
            <a:off x="9831289" y="4667725"/>
            <a:ext cx="1869957" cy="461665"/>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Average Life Expectancy: </a:t>
            </a: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69 YEARS</a:t>
            </a:r>
          </a:p>
        </p:txBody>
      </p:sp>
      <p:pic>
        <p:nvPicPr>
          <p:cNvPr id="103" name="Picture 102">
            <a:extLst>
              <a:ext uri="{FF2B5EF4-FFF2-40B4-BE49-F238E27FC236}">
                <a16:creationId xmlns:a16="http://schemas.microsoft.com/office/drawing/2014/main" id="{BBED88C7-ED11-294A-B9BF-D1D17E1077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533030" y="4735458"/>
            <a:ext cx="291867" cy="845905"/>
          </a:xfrm>
          <a:prstGeom prst="rect">
            <a:avLst/>
          </a:prstGeom>
        </p:spPr>
      </p:pic>
      <p:sp>
        <p:nvSpPr>
          <p:cNvPr id="36" name="Text Placeholder 2">
            <a:extLst>
              <a:ext uri="{FF2B5EF4-FFF2-40B4-BE49-F238E27FC236}">
                <a16:creationId xmlns:a16="http://schemas.microsoft.com/office/drawing/2014/main" id="{0C85EC8F-88BE-624D-AE21-96E3017DDAB9}"/>
              </a:ext>
            </a:extLst>
          </p:cNvPr>
          <p:cNvSpPr txBox="1">
            <a:spLocks/>
          </p:cNvSpPr>
          <p:nvPr/>
        </p:nvSpPr>
        <p:spPr>
          <a:xfrm>
            <a:off x="737706" y="1512921"/>
            <a:ext cx="5310216" cy="2423032"/>
          </a:xfrm>
          <a:prstGeom prst="rect">
            <a:avLst/>
          </a:prstGeom>
          <a:solidFill>
            <a:srgbClr val="FAFAEE">
              <a:alpha val="48000"/>
            </a:srgbClr>
          </a:solidFill>
        </p:spPr>
        <p:txBody>
          <a:bodyPr vert="horz" lIns="91440" tIns="45720" rIns="91440" bIns="45720" rtlCol="0">
            <a:noAutofit/>
          </a:bodyPr>
          <a:lstStyle>
            <a:lvl1pPr marL="228581" indent="-228581" algn="l" defTabSz="914326" rtl="0" eaLnBrk="1" latinLnBrk="0" hangingPunct="1">
              <a:lnSpc>
                <a:spcPct val="90000"/>
              </a:lnSpc>
              <a:spcBef>
                <a:spcPts val="1000"/>
              </a:spcBef>
              <a:buFont typeface="Arial" panose="020B0604020202020204" pitchFamily="34" charset="0"/>
              <a:buChar char="•"/>
              <a:defRPr sz="2800" b="1" i="0" kern="1200" baseline="0">
                <a:solidFill>
                  <a:srgbClr val="192A57"/>
                </a:solidFill>
                <a:latin typeface="Europa-Bold" panose="02000000000000000000" pitchFamily="2" charset="77"/>
                <a:ea typeface="+mn-ea"/>
                <a:cs typeface="+mn-cs"/>
              </a:defRPr>
            </a:lvl1pPr>
            <a:lvl2pPr marL="685745" indent="-228581" algn="l" defTabSz="914326" rtl="0" eaLnBrk="1" latinLnBrk="0" hangingPunct="1">
              <a:lnSpc>
                <a:spcPct val="90000"/>
              </a:lnSpc>
              <a:spcBef>
                <a:spcPts val="500"/>
              </a:spcBef>
              <a:buFont typeface="Arial" panose="020B0604020202020204" pitchFamily="34" charset="0"/>
              <a:buChar char="•"/>
              <a:defRPr sz="2400" b="1" i="0" kern="1200" baseline="0">
                <a:solidFill>
                  <a:srgbClr val="192A57"/>
                </a:solidFill>
                <a:latin typeface="Europa-Bold" panose="02000000000000000000" pitchFamily="2" charset="77"/>
                <a:ea typeface="+mn-ea"/>
                <a:cs typeface="+mn-cs"/>
              </a:defRPr>
            </a:lvl2pPr>
            <a:lvl3pPr marL="1142907" indent="-228581" algn="l" defTabSz="914326" rtl="0" eaLnBrk="1" latinLnBrk="0" hangingPunct="1">
              <a:lnSpc>
                <a:spcPct val="90000"/>
              </a:lnSpc>
              <a:spcBef>
                <a:spcPts val="500"/>
              </a:spcBef>
              <a:buFont typeface="Arial" panose="020B0604020202020204" pitchFamily="34" charset="0"/>
              <a:buChar char="•"/>
              <a:defRPr sz="2000" b="1" i="0" kern="1200" baseline="0">
                <a:solidFill>
                  <a:srgbClr val="192A57"/>
                </a:solidFill>
                <a:latin typeface="Europa-Bold" panose="02000000000000000000" pitchFamily="2" charset="77"/>
                <a:ea typeface="+mn-ea"/>
                <a:cs typeface="+mn-cs"/>
              </a:defRPr>
            </a:lvl3pPr>
            <a:lvl4pPr marL="1600070" indent="-228581" algn="l" defTabSz="914326" rtl="0" eaLnBrk="1" latinLnBrk="0" hangingPunct="1">
              <a:lnSpc>
                <a:spcPct val="90000"/>
              </a:lnSpc>
              <a:spcBef>
                <a:spcPts val="500"/>
              </a:spcBef>
              <a:buFont typeface="Arial" panose="020B0604020202020204" pitchFamily="34" charset="0"/>
              <a:buChar char="•"/>
              <a:defRPr sz="1800" b="1" i="0" kern="1200" baseline="0">
                <a:solidFill>
                  <a:srgbClr val="192A57"/>
                </a:solidFill>
                <a:latin typeface="Europa-Bold" panose="02000000000000000000" pitchFamily="2" charset="77"/>
                <a:ea typeface="+mn-ea"/>
                <a:cs typeface="+mn-cs"/>
              </a:defRPr>
            </a:lvl4pPr>
            <a:lvl5pPr marL="2057234" indent="-228581" algn="l" defTabSz="914326" rtl="0" eaLnBrk="1" latinLnBrk="0" hangingPunct="1">
              <a:lnSpc>
                <a:spcPct val="90000"/>
              </a:lnSpc>
              <a:spcBef>
                <a:spcPts val="500"/>
              </a:spcBef>
              <a:buFont typeface="Arial" panose="020B0604020202020204" pitchFamily="34" charset="0"/>
              <a:buChar char="•"/>
              <a:defRPr sz="1800" b="1" i="0" kern="1200" baseline="0">
                <a:solidFill>
                  <a:srgbClr val="192A57"/>
                </a:solidFill>
                <a:latin typeface="Europa-Bold" panose="02000000000000000000" pitchFamily="2" charset="77"/>
                <a:ea typeface="+mn-ea"/>
                <a:cs typeface="+mn-cs"/>
              </a:defRPr>
            </a:lvl5pPr>
            <a:lvl6pPr marL="2514396"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9"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2"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85"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26" rtl="0" eaLnBrk="1" fontAlgn="auto" latinLnBrk="0" hangingPunct="1">
              <a:lnSpc>
                <a:spcPct val="100000"/>
              </a:lnSpc>
              <a:spcBef>
                <a:spcPts val="1000"/>
              </a:spcBef>
              <a:spcAft>
                <a:spcPts val="21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192A57"/>
                </a:solidFill>
                <a:effectLst/>
                <a:uLnTx/>
                <a:uFillTx/>
                <a:latin typeface="Europa-Regular" panose="02000000000000000000" pitchFamily="2" charset="0"/>
                <a:ea typeface="+mn-ea"/>
                <a:cs typeface="+mn-cs"/>
              </a:rPr>
              <a:t>“If our goal is to eliminate health disparities, we have to turn serious attention to understanding and providing people high-quality connections to vital health-promoting resources in our communities.”</a:t>
            </a:r>
            <a:endParaRPr kumimoji="0" lang="en-US" sz="2400" b="0" i="0" u="none" strike="noStrike" kern="1200" cap="none" spc="0" normalizeH="0" baseline="0" noProof="0" dirty="0">
              <a:ln>
                <a:noFill/>
              </a:ln>
              <a:solidFill>
                <a:srgbClr val="E45F2F"/>
              </a:solidFill>
              <a:effectLst/>
              <a:uLnTx/>
              <a:uFillTx/>
              <a:latin typeface="Europa-Regular" panose="02000000000000000000" pitchFamily="2" charset="0"/>
              <a:ea typeface="+mn-ea"/>
              <a:cs typeface="+mn-cs"/>
            </a:endParaRPr>
          </a:p>
        </p:txBody>
      </p:sp>
      <p:sp>
        <p:nvSpPr>
          <p:cNvPr id="39" name="Text Placeholder 2">
            <a:extLst>
              <a:ext uri="{FF2B5EF4-FFF2-40B4-BE49-F238E27FC236}">
                <a16:creationId xmlns:a16="http://schemas.microsoft.com/office/drawing/2014/main" id="{DC37D229-6CD8-3E44-A116-27D1128F057F}"/>
              </a:ext>
            </a:extLst>
          </p:cNvPr>
          <p:cNvSpPr txBox="1">
            <a:spLocks/>
          </p:cNvSpPr>
          <p:nvPr/>
        </p:nvSpPr>
        <p:spPr>
          <a:xfrm>
            <a:off x="737706" y="4301365"/>
            <a:ext cx="5378008" cy="951134"/>
          </a:xfrm>
          <a:prstGeom prst="rect">
            <a:avLst/>
          </a:prstGeom>
          <a:solidFill>
            <a:srgbClr val="FAFAEE">
              <a:alpha val="53000"/>
            </a:srgbClr>
          </a:solidFill>
        </p:spPr>
        <p:txBody>
          <a:bodyPr vert="horz" lIns="91440" tIns="45720" rIns="91440" bIns="45720" rtlCol="0">
            <a:noAutofit/>
          </a:bodyPr>
          <a:lstStyle>
            <a:lvl1pPr marL="228581" indent="-228581" algn="l" defTabSz="914326" rtl="0" eaLnBrk="1" latinLnBrk="0" hangingPunct="1">
              <a:lnSpc>
                <a:spcPct val="90000"/>
              </a:lnSpc>
              <a:spcBef>
                <a:spcPts val="1000"/>
              </a:spcBef>
              <a:buFont typeface="Arial" panose="020B0604020202020204" pitchFamily="34" charset="0"/>
              <a:buChar char="•"/>
              <a:defRPr sz="2800" b="1" i="0" kern="1200" baseline="0">
                <a:solidFill>
                  <a:srgbClr val="192A57"/>
                </a:solidFill>
                <a:latin typeface="Europa-Bold" panose="02000000000000000000" pitchFamily="2" charset="77"/>
                <a:ea typeface="+mn-ea"/>
                <a:cs typeface="+mn-cs"/>
              </a:defRPr>
            </a:lvl1pPr>
            <a:lvl2pPr marL="685745" indent="-228581" algn="l" defTabSz="914326" rtl="0" eaLnBrk="1" latinLnBrk="0" hangingPunct="1">
              <a:lnSpc>
                <a:spcPct val="90000"/>
              </a:lnSpc>
              <a:spcBef>
                <a:spcPts val="500"/>
              </a:spcBef>
              <a:buFont typeface="Arial" panose="020B0604020202020204" pitchFamily="34" charset="0"/>
              <a:buChar char="•"/>
              <a:defRPr sz="2400" b="1" i="0" kern="1200" baseline="0">
                <a:solidFill>
                  <a:srgbClr val="192A57"/>
                </a:solidFill>
                <a:latin typeface="Europa-Bold" panose="02000000000000000000" pitchFamily="2" charset="77"/>
                <a:ea typeface="+mn-ea"/>
                <a:cs typeface="+mn-cs"/>
              </a:defRPr>
            </a:lvl2pPr>
            <a:lvl3pPr marL="1142907" indent="-228581" algn="l" defTabSz="914326" rtl="0" eaLnBrk="1" latinLnBrk="0" hangingPunct="1">
              <a:lnSpc>
                <a:spcPct val="90000"/>
              </a:lnSpc>
              <a:spcBef>
                <a:spcPts val="500"/>
              </a:spcBef>
              <a:buFont typeface="Arial" panose="020B0604020202020204" pitchFamily="34" charset="0"/>
              <a:buChar char="•"/>
              <a:defRPr sz="2000" b="1" i="0" kern="1200" baseline="0">
                <a:solidFill>
                  <a:srgbClr val="192A57"/>
                </a:solidFill>
                <a:latin typeface="Europa-Bold" panose="02000000000000000000" pitchFamily="2" charset="77"/>
                <a:ea typeface="+mn-ea"/>
                <a:cs typeface="+mn-cs"/>
              </a:defRPr>
            </a:lvl3pPr>
            <a:lvl4pPr marL="1600070" indent="-228581" algn="l" defTabSz="914326" rtl="0" eaLnBrk="1" latinLnBrk="0" hangingPunct="1">
              <a:lnSpc>
                <a:spcPct val="90000"/>
              </a:lnSpc>
              <a:spcBef>
                <a:spcPts val="500"/>
              </a:spcBef>
              <a:buFont typeface="Arial" panose="020B0604020202020204" pitchFamily="34" charset="0"/>
              <a:buChar char="•"/>
              <a:defRPr sz="1800" b="1" i="0" kern="1200" baseline="0">
                <a:solidFill>
                  <a:srgbClr val="192A57"/>
                </a:solidFill>
                <a:latin typeface="Europa-Bold" panose="02000000000000000000" pitchFamily="2" charset="77"/>
                <a:ea typeface="+mn-ea"/>
                <a:cs typeface="+mn-cs"/>
              </a:defRPr>
            </a:lvl4pPr>
            <a:lvl5pPr marL="2057234" indent="-228581" algn="l" defTabSz="914326" rtl="0" eaLnBrk="1" latinLnBrk="0" hangingPunct="1">
              <a:lnSpc>
                <a:spcPct val="90000"/>
              </a:lnSpc>
              <a:spcBef>
                <a:spcPts val="500"/>
              </a:spcBef>
              <a:buFont typeface="Arial" panose="020B0604020202020204" pitchFamily="34" charset="0"/>
              <a:buChar char="•"/>
              <a:defRPr sz="1800" b="1" i="0" kern="1200" baseline="0">
                <a:solidFill>
                  <a:srgbClr val="192A57"/>
                </a:solidFill>
                <a:latin typeface="Europa-Bold" panose="02000000000000000000" pitchFamily="2" charset="77"/>
                <a:ea typeface="+mn-ea"/>
                <a:cs typeface="+mn-cs"/>
              </a:defRPr>
            </a:lvl5pPr>
            <a:lvl6pPr marL="2514396"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9"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2"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85"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26"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Stacy Lindau, MD, MAPP</a:t>
            </a:r>
          </a:p>
          <a:p>
            <a:pPr marL="0" marR="0" lvl="0" indent="0" algn="l" defTabSz="914326" rtl="0" eaLnBrk="1" fontAlgn="auto" latinLnBrk="0" hangingPunct="1">
              <a:lnSpc>
                <a:spcPts val="2800"/>
              </a:lnSpc>
              <a:spcBef>
                <a:spcPts val="0"/>
              </a:spcBef>
              <a:spcAft>
                <a:spcPts val="12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0"/>
                <a:ea typeface="+mn-ea"/>
                <a:cs typeface="+mn-cs"/>
              </a:rPr>
              <a:t>NowPow founder and chief innovation officer</a:t>
            </a:r>
          </a:p>
          <a:p>
            <a:pPr marL="0" marR="0" lvl="0" indent="0" algn="l" defTabSz="914326" rtl="0" eaLnBrk="1" fontAlgn="auto" latinLnBrk="0" hangingPunct="1">
              <a:lnSpc>
                <a:spcPts val="28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Forbes,</a:t>
            </a:r>
            <a:r>
              <a:rPr kumimoji="0" lang="en-US" sz="1600" b="0" i="1" u="none" strike="noStrike" kern="1200" cap="none" spc="0" normalizeH="0" baseline="0" noProof="0" dirty="0">
                <a:ln>
                  <a:noFill/>
                </a:ln>
                <a:solidFill>
                  <a:srgbClr val="192A57"/>
                </a:solidFill>
                <a:effectLst/>
                <a:uLnTx/>
                <a:uFillTx/>
                <a:latin typeface="Europa" panose="02000000000000000000" pitchFamily="2" charset="77"/>
                <a:ea typeface="+mn-ea"/>
                <a:cs typeface="+mn-cs"/>
              </a:rPr>
              <a:t> </a:t>
            </a:r>
            <a:r>
              <a:rPr kumimoji="0" lang="en-US" sz="1600" b="0" i="0" u="none" strike="noStrike" kern="1200" cap="none" spc="0" normalizeH="0" baseline="0" noProof="0" dirty="0">
                <a:ln>
                  <a:noFill/>
                </a:ln>
                <a:solidFill>
                  <a:srgbClr val="192A57"/>
                </a:solidFill>
                <a:effectLst/>
                <a:uLnTx/>
                <a:uFillTx/>
                <a:latin typeface="Europa" panose="02000000000000000000" pitchFamily="2" charset="77"/>
                <a:ea typeface="+mn-ea"/>
                <a:cs typeface="+mn-cs"/>
              </a:rPr>
              <a:t>October 8, 2020  </a:t>
            </a:r>
          </a:p>
        </p:txBody>
      </p:sp>
      <p:sp>
        <p:nvSpPr>
          <p:cNvPr id="41" name="TextBox 40">
            <a:extLst>
              <a:ext uri="{FF2B5EF4-FFF2-40B4-BE49-F238E27FC236}">
                <a16:creationId xmlns:a16="http://schemas.microsoft.com/office/drawing/2014/main" id="{56FBBF12-C9F9-0444-AA49-EDD3A0281CF2}"/>
              </a:ext>
            </a:extLst>
          </p:cNvPr>
          <p:cNvSpPr txBox="1"/>
          <p:nvPr/>
        </p:nvSpPr>
        <p:spPr>
          <a:xfrm>
            <a:off x="748145" y="6001180"/>
            <a:ext cx="11434916" cy="215444"/>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A5A5A5"/>
                </a:solidFill>
                <a:effectLst/>
                <a:uLnTx/>
                <a:uFillTx/>
                <a:latin typeface="Europa" panose="02000000000000000000" pitchFamily="2" charset="77"/>
                <a:ea typeface="+mn-ea"/>
                <a:cs typeface="+mn-cs"/>
              </a:rPr>
              <a:t>https://www.forbes.com/sites/sethjoseph/2020/10/08/covid-19-subway-stops-and-health-equity-how-digital-health-platforms-help-reduce-disparities-in-care/#178272e644ca</a:t>
            </a:r>
          </a:p>
        </p:txBody>
      </p:sp>
      <p:sp>
        <p:nvSpPr>
          <p:cNvPr id="28" name="Text Placeholder 4">
            <a:extLst>
              <a:ext uri="{FF2B5EF4-FFF2-40B4-BE49-F238E27FC236}">
                <a16:creationId xmlns:a16="http://schemas.microsoft.com/office/drawing/2014/main" id="{D3B4D9FF-32BF-4136-A2E7-EB6974A1A7DE}"/>
              </a:ext>
            </a:extLst>
          </p:cNvPr>
          <p:cNvSpPr txBox="1">
            <a:spLocks/>
          </p:cNvSpPr>
          <p:nvPr/>
        </p:nvSpPr>
        <p:spPr>
          <a:xfrm>
            <a:off x="554142" y="360826"/>
            <a:ext cx="11349881" cy="768096"/>
          </a:xfrm>
          <a:prstGeom prst="rect">
            <a:avLst/>
          </a:prstGeom>
        </p:spPr>
        <p:txBody>
          <a:bodyPr>
            <a:noAutofit/>
          </a:bodyPr>
          <a:lstStyle>
            <a:lvl1pPr marL="228581" indent="-228581" algn="l" defTabSz="914326" rtl="0" eaLnBrk="1" latinLnBrk="0" hangingPunct="1">
              <a:lnSpc>
                <a:spcPct val="90000"/>
              </a:lnSpc>
              <a:spcBef>
                <a:spcPts val="1000"/>
              </a:spcBef>
              <a:buFont typeface="Arial" panose="020B0604020202020204" pitchFamily="34" charset="0"/>
              <a:buChar char="•"/>
              <a:defRPr sz="2800" b="1" i="0" kern="1200" baseline="0">
                <a:solidFill>
                  <a:srgbClr val="192A57"/>
                </a:solidFill>
                <a:latin typeface="Europa-Bold" panose="02000000000000000000" pitchFamily="2" charset="77"/>
                <a:ea typeface="+mn-ea"/>
                <a:cs typeface="+mn-cs"/>
              </a:defRPr>
            </a:lvl1pPr>
            <a:lvl2pPr marL="685745" indent="-228581" algn="l" defTabSz="914326" rtl="0" eaLnBrk="1" latinLnBrk="0" hangingPunct="1">
              <a:lnSpc>
                <a:spcPct val="90000"/>
              </a:lnSpc>
              <a:spcBef>
                <a:spcPts val="500"/>
              </a:spcBef>
              <a:buFont typeface="Arial" panose="020B0604020202020204" pitchFamily="34" charset="0"/>
              <a:buChar char="•"/>
              <a:defRPr sz="2400" b="1" i="0" kern="1200" baseline="0">
                <a:solidFill>
                  <a:srgbClr val="192A57"/>
                </a:solidFill>
                <a:latin typeface="Europa-Bold" panose="02000000000000000000" pitchFamily="2" charset="77"/>
                <a:ea typeface="+mn-ea"/>
                <a:cs typeface="+mn-cs"/>
              </a:defRPr>
            </a:lvl2pPr>
            <a:lvl3pPr marL="1142907" indent="-228581" algn="l" defTabSz="914326" rtl="0" eaLnBrk="1" latinLnBrk="0" hangingPunct="1">
              <a:lnSpc>
                <a:spcPct val="90000"/>
              </a:lnSpc>
              <a:spcBef>
                <a:spcPts val="500"/>
              </a:spcBef>
              <a:buFont typeface="Arial" panose="020B0604020202020204" pitchFamily="34" charset="0"/>
              <a:buChar char="•"/>
              <a:defRPr sz="2000" b="1" i="0" kern="1200" baseline="0">
                <a:solidFill>
                  <a:srgbClr val="192A57"/>
                </a:solidFill>
                <a:latin typeface="Europa-Bold" panose="02000000000000000000" pitchFamily="2" charset="77"/>
                <a:ea typeface="+mn-ea"/>
                <a:cs typeface="+mn-cs"/>
              </a:defRPr>
            </a:lvl3pPr>
            <a:lvl4pPr marL="1600070" indent="-228581" algn="l" defTabSz="914326" rtl="0" eaLnBrk="1" latinLnBrk="0" hangingPunct="1">
              <a:lnSpc>
                <a:spcPct val="90000"/>
              </a:lnSpc>
              <a:spcBef>
                <a:spcPts val="500"/>
              </a:spcBef>
              <a:buFont typeface="Arial" panose="020B0604020202020204" pitchFamily="34" charset="0"/>
              <a:buChar char="•"/>
              <a:defRPr sz="1800" b="1" i="0" kern="1200" baseline="0">
                <a:solidFill>
                  <a:srgbClr val="192A57"/>
                </a:solidFill>
                <a:latin typeface="Europa-Bold" panose="02000000000000000000" pitchFamily="2" charset="77"/>
                <a:ea typeface="+mn-ea"/>
                <a:cs typeface="+mn-cs"/>
              </a:defRPr>
            </a:lvl4pPr>
            <a:lvl5pPr marL="2057234" indent="-228581" algn="l" defTabSz="914326" rtl="0" eaLnBrk="1" latinLnBrk="0" hangingPunct="1">
              <a:lnSpc>
                <a:spcPct val="90000"/>
              </a:lnSpc>
              <a:spcBef>
                <a:spcPts val="500"/>
              </a:spcBef>
              <a:buFont typeface="Arial" panose="020B0604020202020204" pitchFamily="34" charset="0"/>
              <a:buChar char="•"/>
              <a:defRPr sz="1800" b="1" i="0" kern="1200" baseline="0">
                <a:solidFill>
                  <a:srgbClr val="192A57"/>
                </a:solidFill>
                <a:latin typeface="Europa-Bold" panose="02000000000000000000" pitchFamily="2" charset="77"/>
                <a:ea typeface="+mn-ea"/>
                <a:cs typeface="+mn-cs"/>
              </a:defRPr>
            </a:lvl5pPr>
            <a:lvl6pPr marL="2514396"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59"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22"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85" indent="-228581" algn="l" defTabSz="9143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dirty="0"/>
              <a:t>Community health and equity impact</a:t>
            </a:r>
          </a:p>
          <a:p>
            <a:endParaRPr lang="en-US" b="0" dirty="0"/>
          </a:p>
        </p:txBody>
      </p:sp>
    </p:spTree>
    <p:extLst>
      <p:ext uri="{BB962C8B-B14F-4D97-AF65-F5344CB8AC3E}">
        <p14:creationId xmlns:p14="http://schemas.microsoft.com/office/powerpoint/2010/main" val="29292372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7EA17DD3-EB1D-5342-9FC9-54248FBBD99E}"/>
              </a:ext>
            </a:extLst>
          </p:cNvPr>
          <p:cNvSpPr txBox="1"/>
          <p:nvPr/>
        </p:nvSpPr>
        <p:spPr>
          <a:xfrm>
            <a:off x="726224" y="336055"/>
            <a:ext cx="10752355" cy="707886"/>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92A57"/>
                </a:solidFill>
                <a:effectLst/>
                <a:uLnTx/>
                <a:uFillTx/>
                <a:latin typeface="Europa-Bold" panose="02000000000000000000" pitchFamily="2" charset="77"/>
                <a:ea typeface="Open Sans" panose="020B0606030504020204" pitchFamily="34" charset="0"/>
                <a:cs typeface="Europa-Regular"/>
              </a:rPr>
              <a:t>Whole person care, whole communities</a:t>
            </a:r>
          </a:p>
        </p:txBody>
      </p:sp>
      <p:cxnSp>
        <p:nvCxnSpPr>
          <p:cNvPr id="29" name="Straight Connector 28">
            <a:extLst>
              <a:ext uri="{FF2B5EF4-FFF2-40B4-BE49-F238E27FC236}">
                <a16:creationId xmlns:a16="http://schemas.microsoft.com/office/drawing/2014/main" id="{72DDC5BF-B24E-DC41-97FA-9839CCA9FEBD}"/>
              </a:ext>
            </a:extLst>
          </p:cNvPr>
          <p:cNvCxnSpPr>
            <a:cxnSpLocks/>
          </p:cNvCxnSpPr>
          <p:nvPr/>
        </p:nvCxnSpPr>
        <p:spPr>
          <a:xfrm>
            <a:off x="743524" y="1237939"/>
            <a:ext cx="10735056" cy="0"/>
          </a:xfrm>
          <a:prstGeom prst="line">
            <a:avLst/>
          </a:prstGeom>
          <a:ln w="19050" cap="rnd">
            <a:solidFill>
              <a:srgbClr val="A5A5A5"/>
            </a:solidFill>
            <a:prstDash val="dot"/>
            <a:round/>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F5C3EC1-4CC9-104C-BCC3-EB93EA537D57}"/>
              </a:ext>
            </a:extLst>
          </p:cNvPr>
          <p:cNvSpPr txBox="1"/>
          <p:nvPr/>
        </p:nvSpPr>
        <p:spPr>
          <a:xfrm>
            <a:off x="779226" y="2219850"/>
            <a:ext cx="7026167" cy="3724096"/>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35E2E"/>
                </a:solidFill>
                <a:effectLst/>
                <a:uLnTx/>
                <a:uFillTx/>
                <a:latin typeface="Europa-Bold" panose="02000000000000000000" pitchFamily="2" charset="77"/>
                <a:ea typeface="+mn-ea"/>
                <a:cs typeface="Europa-Regular"/>
              </a:rPr>
              <a:t>NowPow is a personalized community referral platform. </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E45F2F"/>
              </a:solidFill>
              <a:effectLst/>
              <a:uLnTx/>
              <a:uFillTx/>
              <a:latin typeface="Europa-Bold" panose="02000000000000000000" pitchFamily="2" charset="77"/>
              <a:ea typeface="+mn-ea"/>
              <a:cs typeface="Europa-Regular"/>
            </a:endParaRP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We make it easy to connect people to the right community resources.</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endParaRP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We uniquely support all people and networks of all sizes and sectors to comprehensively advance population health.</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endParaRP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92A57"/>
              </a:solidFill>
              <a:effectLst/>
              <a:uLnTx/>
              <a:uFillTx/>
              <a:latin typeface="Europa-Bold" panose="02000000000000000000" pitchFamily="2" charset="77"/>
              <a:ea typeface="+mn-ea"/>
              <a:cs typeface="+mn-cs"/>
            </a:endParaRPr>
          </a:p>
        </p:txBody>
      </p:sp>
      <p:sp>
        <p:nvSpPr>
          <p:cNvPr id="10" name="Oval 9">
            <a:extLst>
              <a:ext uri="{FF2B5EF4-FFF2-40B4-BE49-F238E27FC236}">
                <a16:creationId xmlns:a16="http://schemas.microsoft.com/office/drawing/2014/main" id="{2B2C792E-FBD5-45D6-8F7B-155F8E6E6458}"/>
              </a:ext>
            </a:extLst>
          </p:cNvPr>
          <p:cNvSpPr/>
          <p:nvPr/>
        </p:nvSpPr>
        <p:spPr>
          <a:xfrm>
            <a:off x="7903309" y="1767912"/>
            <a:ext cx="3473367" cy="3450078"/>
          </a:xfrm>
          <a:prstGeom prst="ellipse">
            <a:avLst/>
          </a:prstGeom>
          <a:solidFill>
            <a:srgbClr val="F5F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F6F5"/>
              </a:solidFill>
              <a:effectLst/>
              <a:uLnTx/>
              <a:uFillTx/>
              <a:latin typeface="Europa-Bold" panose="02000000000000000000" pitchFamily="2" charset="77"/>
              <a:ea typeface="+mn-ea"/>
              <a:cs typeface="+mn-cs"/>
            </a:endParaRPr>
          </a:p>
        </p:txBody>
      </p:sp>
      <p:pic>
        <p:nvPicPr>
          <p:cNvPr id="11" name="Picture 10" descr="A circuit board&#10;&#10;Description automatically generated">
            <a:extLst>
              <a:ext uri="{FF2B5EF4-FFF2-40B4-BE49-F238E27FC236}">
                <a16:creationId xmlns:a16="http://schemas.microsoft.com/office/drawing/2014/main" id="{9A32CC3F-1E37-44D4-B827-B06F2655C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2227" y="2228207"/>
            <a:ext cx="3646353" cy="2723322"/>
          </a:xfrm>
          <a:prstGeom prst="rect">
            <a:avLst/>
          </a:prstGeom>
        </p:spPr>
      </p:pic>
    </p:spTree>
    <p:extLst>
      <p:ext uri="{BB962C8B-B14F-4D97-AF65-F5344CB8AC3E}">
        <p14:creationId xmlns:p14="http://schemas.microsoft.com/office/powerpoint/2010/main" val="171585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70064-13B2-4968-A0A8-21BAE8476AAF}"/>
              </a:ext>
            </a:extLst>
          </p:cNvPr>
          <p:cNvSpPr>
            <a:spLocks noGrp="1"/>
          </p:cNvSpPr>
          <p:nvPr>
            <p:ph type="body" sz="quarter" idx="11"/>
          </p:nvPr>
        </p:nvSpPr>
        <p:spPr/>
        <p:txBody>
          <a:bodyPr>
            <a:normAutofit/>
          </a:bodyPr>
          <a:lstStyle/>
          <a:p>
            <a:r>
              <a:rPr lang="en-US" sz="4000" dirty="0">
                <a:latin typeface="Europa-Bold" panose="02000000000000000000" pitchFamily="2" charset="77"/>
                <a:ea typeface="Open Sans" panose="020B0606030504020204" pitchFamily="34" charset="0"/>
              </a:rPr>
              <a:t>Build trust</a:t>
            </a:r>
          </a:p>
        </p:txBody>
      </p:sp>
      <p:sp>
        <p:nvSpPr>
          <p:cNvPr id="4" name="Oval 3">
            <a:extLst>
              <a:ext uri="{FF2B5EF4-FFF2-40B4-BE49-F238E27FC236}">
                <a16:creationId xmlns:a16="http://schemas.microsoft.com/office/drawing/2014/main" id="{863D8BEB-7AED-42D1-99AA-C9D2A8DDE5A7}"/>
              </a:ext>
            </a:extLst>
          </p:cNvPr>
          <p:cNvSpPr/>
          <p:nvPr/>
        </p:nvSpPr>
        <p:spPr>
          <a:xfrm>
            <a:off x="7776079" y="1900547"/>
            <a:ext cx="3473367" cy="3450078"/>
          </a:xfrm>
          <a:prstGeom prst="ellipse">
            <a:avLst/>
          </a:prstGeom>
          <a:solidFill>
            <a:srgbClr val="F5F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7F6F5"/>
              </a:solidFill>
              <a:effectLst/>
              <a:uLnTx/>
              <a:uFillTx/>
              <a:latin typeface="Europa-Bold" panose="02000000000000000000" pitchFamily="2" charset="77"/>
              <a:ea typeface="+mn-ea"/>
              <a:cs typeface="+mn-cs"/>
            </a:endParaRPr>
          </a:p>
        </p:txBody>
      </p:sp>
      <p:sp>
        <p:nvSpPr>
          <p:cNvPr id="3" name="TextBox 2">
            <a:extLst>
              <a:ext uri="{FF2B5EF4-FFF2-40B4-BE49-F238E27FC236}">
                <a16:creationId xmlns:a16="http://schemas.microsoft.com/office/drawing/2014/main" id="{D7AA7603-4135-4F27-B7FA-FC9BE1FD8A47}"/>
              </a:ext>
            </a:extLst>
          </p:cNvPr>
          <p:cNvSpPr txBox="1"/>
          <p:nvPr/>
        </p:nvSpPr>
        <p:spPr>
          <a:xfrm>
            <a:off x="782157" y="1763538"/>
            <a:ext cx="6275867" cy="3416320"/>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35E2E"/>
                </a:solidFill>
                <a:effectLst/>
                <a:uLnTx/>
                <a:uFillTx/>
                <a:latin typeface="Europa-Bold" panose="02000000000000000000" pitchFamily="2" charset="77"/>
                <a:ea typeface="+mn-ea"/>
                <a:cs typeface="Europa-Regular"/>
              </a:rPr>
              <a:t>Referral quality really matters</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92A57"/>
              </a:solidFill>
              <a:effectLst/>
              <a:uLnTx/>
              <a:uFillTx/>
              <a:latin typeface="Europa-Regular"/>
              <a:ea typeface="+mn-ea"/>
              <a:cs typeface="Europa-Regular"/>
            </a:endParaRP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The risk of making a poor quality referral is high.</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endParaRP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A poor quality referral wastes time and erodes trust.</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endParaRPr>
          </a:p>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We focus on three components: </a:t>
            </a:r>
            <a:r>
              <a:rPr kumimoji="0" lang="en-US" sz="2000" b="0" i="0" u="none" strike="noStrike" kern="1200" cap="none" spc="0" normalizeH="0" baseline="0" noProof="0" dirty="0">
                <a:ln>
                  <a:noFill/>
                </a:ln>
                <a:solidFill>
                  <a:srgbClr val="E35E2E"/>
                </a:solidFill>
                <a:effectLst/>
                <a:uLnTx/>
                <a:uFillTx/>
                <a:latin typeface="Europa-Bold" panose="02000000000000000000" pitchFamily="2" charset="0"/>
                <a:ea typeface="+mn-ea"/>
                <a:cs typeface="Europa-Regular"/>
              </a:rPr>
              <a:t>referral fit, referral efficiency and referral success</a:t>
            </a:r>
            <a:r>
              <a:rPr kumimoji="0" lang="en-US" sz="2000" b="0" i="0" u="none" strike="noStrike" kern="1200" cap="none" spc="0" normalizeH="0" baseline="0" noProof="0" dirty="0">
                <a:ln>
                  <a:noFill/>
                </a:ln>
                <a:solidFill>
                  <a:srgbClr val="E35E2E"/>
                </a:solidFill>
                <a:effectLst/>
                <a:uLnTx/>
                <a:uFillTx/>
                <a:latin typeface="Europa-Regular" panose="02000000000000000000" pitchFamily="2" charset="77"/>
                <a:ea typeface="+mn-ea"/>
                <a:cs typeface="Europa-Regular"/>
              </a:rPr>
              <a:t> </a:t>
            </a:r>
            <a:r>
              <a:rPr kumimoji="0" lang="en-US" sz="20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to drive intervention outcomes.</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92A57"/>
              </a:solidFill>
              <a:effectLst/>
              <a:uLnTx/>
              <a:uFillTx/>
              <a:latin typeface="Europa-Bold" panose="02000000000000000000" pitchFamily="2" charset="77"/>
              <a:ea typeface="+mn-ea"/>
              <a:cs typeface="+mn-cs"/>
            </a:endParaRPr>
          </a:p>
        </p:txBody>
      </p:sp>
      <p:grpSp>
        <p:nvGrpSpPr>
          <p:cNvPr id="10" name="Group 9">
            <a:extLst>
              <a:ext uri="{FF2B5EF4-FFF2-40B4-BE49-F238E27FC236}">
                <a16:creationId xmlns:a16="http://schemas.microsoft.com/office/drawing/2014/main" id="{076F4A55-A1D2-41C2-9966-9ED0BB4A7290}"/>
              </a:ext>
            </a:extLst>
          </p:cNvPr>
          <p:cNvGrpSpPr/>
          <p:nvPr/>
        </p:nvGrpSpPr>
        <p:grpSpPr>
          <a:xfrm>
            <a:off x="8256040" y="2066450"/>
            <a:ext cx="2525486" cy="2475167"/>
            <a:chOff x="7831494" y="1384040"/>
            <a:chExt cx="3987282" cy="3057331"/>
          </a:xfrm>
        </p:grpSpPr>
        <p:sp>
          <p:nvSpPr>
            <p:cNvPr id="6" name="Isosceles Triangle 5">
              <a:extLst>
                <a:ext uri="{FF2B5EF4-FFF2-40B4-BE49-F238E27FC236}">
                  <a16:creationId xmlns:a16="http://schemas.microsoft.com/office/drawing/2014/main" id="{9C39460F-E756-4366-AEB5-1C0FB4B352BF}"/>
                </a:ext>
              </a:extLst>
            </p:cNvPr>
            <p:cNvSpPr/>
            <p:nvPr/>
          </p:nvSpPr>
          <p:spPr>
            <a:xfrm rot="10800000">
              <a:off x="8864082" y="2948473"/>
              <a:ext cx="1922106" cy="1492898"/>
            </a:xfrm>
            <a:prstGeom prst="triangle">
              <a:avLst/>
            </a:prstGeom>
            <a:solidFill>
              <a:srgbClr val="E35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1063" rtl="0" eaLnBrk="1" fontAlgn="auto" latinLnBrk="0" hangingPunct="1">
                <a:lnSpc>
                  <a:spcPct val="100000"/>
                </a:lnSpc>
                <a:spcBef>
                  <a:spcPts val="0"/>
                </a:spcBef>
                <a:spcAft>
                  <a:spcPts val="0"/>
                </a:spcAft>
                <a:buClrTx/>
                <a:buSzTx/>
                <a:buFontTx/>
                <a:buNone/>
                <a:tabLst/>
                <a:defRPr/>
              </a:pPr>
              <a:endParaRPr kumimoji="0" lang="en-US" sz="949" b="0" i="0" u="none" strike="noStrike" kern="1200" cap="none" spc="0" normalizeH="0" baseline="0" noProof="0" dirty="0">
                <a:ln>
                  <a:noFill/>
                </a:ln>
                <a:solidFill>
                  <a:srgbClr val="F7F6F5"/>
                </a:solidFill>
                <a:effectLst/>
                <a:highlight>
                  <a:srgbClr val="000080"/>
                </a:highlight>
                <a:uLnTx/>
                <a:uFillTx/>
                <a:latin typeface="Calibri"/>
                <a:ea typeface="+mn-ea"/>
                <a:cs typeface="+mn-cs"/>
              </a:endParaRPr>
            </a:p>
          </p:txBody>
        </p:sp>
        <p:sp>
          <p:nvSpPr>
            <p:cNvPr id="7" name="Isosceles Triangle 6">
              <a:extLst>
                <a:ext uri="{FF2B5EF4-FFF2-40B4-BE49-F238E27FC236}">
                  <a16:creationId xmlns:a16="http://schemas.microsoft.com/office/drawing/2014/main" id="{1B0B18A3-4343-4E46-8169-964C06DCC99C}"/>
                </a:ext>
              </a:extLst>
            </p:cNvPr>
            <p:cNvSpPr/>
            <p:nvPr/>
          </p:nvSpPr>
          <p:spPr>
            <a:xfrm>
              <a:off x="7831494" y="2948473"/>
              <a:ext cx="1922106" cy="1492898"/>
            </a:xfrm>
            <a:prstGeom prst="triangle">
              <a:avLst/>
            </a:prstGeom>
            <a:solidFill>
              <a:srgbClr val="192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1063"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E45F2F"/>
                </a:solidFill>
                <a:effectLst/>
                <a:highlight>
                  <a:srgbClr val="000080"/>
                </a:highlight>
                <a:uLnTx/>
                <a:uFillTx/>
                <a:latin typeface="Europa-Bold" panose="02000000000000000000" pitchFamily="2" charset="0"/>
                <a:ea typeface="+mn-ea"/>
                <a:cs typeface="+mn-cs"/>
              </a:endParaRPr>
            </a:p>
          </p:txBody>
        </p:sp>
        <p:sp>
          <p:nvSpPr>
            <p:cNvPr id="8" name="Isosceles Triangle 7">
              <a:extLst>
                <a:ext uri="{FF2B5EF4-FFF2-40B4-BE49-F238E27FC236}">
                  <a16:creationId xmlns:a16="http://schemas.microsoft.com/office/drawing/2014/main" id="{E90298F8-8702-47DA-9CA8-3C332067F625}"/>
                </a:ext>
              </a:extLst>
            </p:cNvPr>
            <p:cNvSpPr/>
            <p:nvPr/>
          </p:nvSpPr>
          <p:spPr>
            <a:xfrm>
              <a:off x="9896670" y="2948473"/>
              <a:ext cx="1922106" cy="1492898"/>
            </a:xfrm>
            <a:prstGeom prst="triangle">
              <a:avLst/>
            </a:prstGeom>
            <a:solidFill>
              <a:srgbClr val="192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1063"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E45F2F"/>
                </a:solidFill>
                <a:effectLst/>
                <a:highlight>
                  <a:srgbClr val="000080"/>
                </a:highlight>
                <a:uLnTx/>
                <a:uFillTx/>
                <a:latin typeface="Europa-Bold" panose="02000000000000000000" pitchFamily="2" charset="0"/>
                <a:ea typeface="+mn-ea"/>
                <a:cs typeface="+mn-cs"/>
              </a:endParaRPr>
            </a:p>
          </p:txBody>
        </p:sp>
        <p:sp>
          <p:nvSpPr>
            <p:cNvPr id="9" name="Isosceles Triangle 8">
              <a:extLst>
                <a:ext uri="{FF2B5EF4-FFF2-40B4-BE49-F238E27FC236}">
                  <a16:creationId xmlns:a16="http://schemas.microsoft.com/office/drawing/2014/main" id="{B9C0F79C-4592-45BA-B28C-BD468CEB28E7}"/>
                </a:ext>
              </a:extLst>
            </p:cNvPr>
            <p:cNvSpPr/>
            <p:nvPr/>
          </p:nvSpPr>
          <p:spPr>
            <a:xfrm>
              <a:off x="8864082" y="1384040"/>
              <a:ext cx="1922106" cy="1492898"/>
            </a:xfrm>
            <a:prstGeom prst="triangle">
              <a:avLst/>
            </a:prstGeom>
            <a:solidFill>
              <a:srgbClr val="192A5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41063"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E45F2F"/>
                </a:solidFill>
                <a:effectLst/>
                <a:uLnTx/>
                <a:uFillTx/>
                <a:latin typeface="Europa-Bold" panose="02000000000000000000" pitchFamily="2" charset="0"/>
                <a:ea typeface="+mn-ea"/>
                <a:cs typeface="+mn-cs"/>
              </a:endParaRPr>
            </a:p>
          </p:txBody>
        </p:sp>
      </p:grpSp>
      <p:sp>
        <p:nvSpPr>
          <p:cNvPr id="13" name="TextBox 12">
            <a:extLst>
              <a:ext uri="{FF2B5EF4-FFF2-40B4-BE49-F238E27FC236}">
                <a16:creationId xmlns:a16="http://schemas.microsoft.com/office/drawing/2014/main" id="{54B9F009-8A8A-4BB4-8F5D-3436358FAC89}"/>
              </a:ext>
            </a:extLst>
          </p:cNvPr>
          <p:cNvSpPr txBox="1"/>
          <p:nvPr/>
        </p:nvSpPr>
        <p:spPr>
          <a:xfrm>
            <a:off x="9302197" y="2950047"/>
            <a:ext cx="523790" cy="307777"/>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35E2E"/>
                </a:solidFill>
                <a:effectLst/>
                <a:uLnTx/>
                <a:uFillTx/>
                <a:latin typeface="Europa-Bold" panose="02000000000000000000" pitchFamily="2" charset="0"/>
                <a:ea typeface="+mn-ea"/>
                <a:cs typeface="+mn-cs"/>
              </a:rPr>
              <a:t>Fit</a:t>
            </a:r>
            <a:endParaRPr kumimoji="0" lang="en-US" sz="1800" b="0" i="0" u="none" strike="noStrike" kern="1200" cap="none" spc="0" normalizeH="0" baseline="0" noProof="0" dirty="0">
              <a:ln>
                <a:noFill/>
              </a:ln>
              <a:solidFill>
                <a:srgbClr val="E35E2E"/>
              </a:solidFill>
              <a:effectLst/>
              <a:uLnTx/>
              <a:uFillTx/>
              <a:latin typeface="Europa-Bold" panose="02000000000000000000" pitchFamily="2" charset="0"/>
              <a:ea typeface="+mn-ea"/>
              <a:cs typeface="+mn-cs"/>
            </a:endParaRPr>
          </a:p>
        </p:txBody>
      </p:sp>
      <p:sp>
        <p:nvSpPr>
          <p:cNvPr id="14" name="TextBox 13">
            <a:extLst>
              <a:ext uri="{FF2B5EF4-FFF2-40B4-BE49-F238E27FC236}">
                <a16:creationId xmlns:a16="http://schemas.microsoft.com/office/drawing/2014/main" id="{A04E066F-BE34-4CB2-A5E3-8079A0086EEA}"/>
              </a:ext>
            </a:extLst>
          </p:cNvPr>
          <p:cNvSpPr txBox="1"/>
          <p:nvPr/>
        </p:nvSpPr>
        <p:spPr>
          <a:xfrm>
            <a:off x="9771844" y="4216586"/>
            <a:ext cx="1242806" cy="307777"/>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35E2E"/>
                </a:solidFill>
                <a:effectLst/>
                <a:uLnTx/>
                <a:uFillTx/>
                <a:latin typeface="Europa-Bold" panose="02000000000000000000" pitchFamily="2" charset="0"/>
                <a:ea typeface="+mn-ea"/>
                <a:cs typeface="+mn-cs"/>
              </a:rPr>
              <a:t>Success</a:t>
            </a:r>
          </a:p>
        </p:txBody>
      </p:sp>
      <p:sp>
        <p:nvSpPr>
          <p:cNvPr id="15" name="TextBox 14">
            <a:extLst>
              <a:ext uri="{FF2B5EF4-FFF2-40B4-BE49-F238E27FC236}">
                <a16:creationId xmlns:a16="http://schemas.microsoft.com/office/drawing/2014/main" id="{3FAE1F74-6A6B-4729-8227-5ECD43D97157}"/>
              </a:ext>
            </a:extLst>
          </p:cNvPr>
          <p:cNvSpPr txBox="1"/>
          <p:nvPr/>
        </p:nvSpPr>
        <p:spPr>
          <a:xfrm>
            <a:off x="8392539" y="4216587"/>
            <a:ext cx="1242806" cy="307777"/>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35E2E"/>
                </a:solidFill>
                <a:effectLst/>
                <a:uLnTx/>
                <a:uFillTx/>
                <a:latin typeface="Europa-Bold" panose="02000000000000000000" pitchFamily="2" charset="0"/>
                <a:ea typeface="+mn-ea"/>
                <a:cs typeface="+mn-cs"/>
              </a:rPr>
              <a:t>Efficiency</a:t>
            </a:r>
          </a:p>
        </p:txBody>
      </p:sp>
      <p:sp>
        <p:nvSpPr>
          <p:cNvPr id="16" name="TextBox 15">
            <a:extLst>
              <a:ext uri="{FF2B5EF4-FFF2-40B4-BE49-F238E27FC236}">
                <a16:creationId xmlns:a16="http://schemas.microsoft.com/office/drawing/2014/main" id="{4C23233C-4F1B-4D23-8398-B63C5C0CE834}"/>
              </a:ext>
            </a:extLst>
          </p:cNvPr>
          <p:cNvSpPr txBox="1"/>
          <p:nvPr/>
        </p:nvSpPr>
        <p:spPr>
          <a:xfrm>
            <a:off x="9044834" y="3413305"/>
            <a:ext cx="935858" cy="523220"/>
          </a:xfrm>
          <a:prstGeom prst="rect">
            <a:avLst/>
          </a:prstGeom>
          <a:noFill/>
        </p:spPr>
        <p:txBody>
          <a:bodyPr wrap="square" rtlCol="0">
            <a:spAutoFit/>
          </a:bodyPr>
          <a:lstStyle/>
          <a:p>
            <a:pPr marL="0" marR="0" lvl="0" indent="0" algn="ctr" defTabSz="2410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92A57"/>
                </a:solidFill>
                <a:effectLst/>
                <a:uLnTx/>
                <a:uFillTx/>
                <a:latin typeface="Europa-Bold" panose="02000000000000000000" pitchFamily="2" charset="0"/>
                <a:ea typeface="+mn-ea"/>
                <a:cs typeface="+mn-cs"/>
              </a:rPr>
              <a:t>Referral Quality</a:t>
            </a:r>
            <a:endParaRPr kumimoji="0" lang="en-US" sz="1800" b="0" i="0" u="none" strike="noStrike" kern="1200" cap="none" spc="0" normalizeH="0" baseline="0" noProof="0" dirty="0">
              <a:ln>
                <a:noFill/>
              </a:ln>
              <a:solidFill>
                <a:srgbClr val="192A57"/>
              </a:solidFill>
              <a:effectLst/>
              <a:uLnTx/>
              <a:uFillTx/>
              <a:latin typeface="Europa-Bold" panose="02000000000000000000" pitchFamily="2" charset="0"/>
              <a:ea typeface="+mn-ea"/>
              <a:cs typeface="+mn-cs"/>
            </a:endParaRPr>
          </a:p>
        </p:txBody>
      </p:sp>
    </p:spTree>
    <p:extLst>
      <p:ext uri="{BB962C8B-B14F-4D97-AF65-F5344CB8AC3E}">
        <p14:creationId xmlns:p14="http://schemas.microsoft.com/office/powerpoint/2010/main" val="958311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94235BA7-4791-D946-83BE-45BE01B19877}"/>
              </a:ext>
            </a:extLst>
          </p:cNvPr>
          <p:cNvSpPr>
            <a:spLocks noGrp="1"/>
          </p:cNvSpPr>
          <p:nvPr>
            <p:ph type="body" sz="quarter" idx="11"/>
          </p:nvPr>
        </p:nvSpPr>
        <p:spPr/>
        <p:txBody>
          <a:bodyPr>
            <a:normAutofit/>
          </a:bodyPr>
          <a:lstStyle/>
          <a:p>
            <a:r>
              <a:rPr lang="en-US" sz="4000" dirty="0">
                <a:latin typeface="Europa-Bold" panose="02000000000000000000" pitchFamily="2" charset="77"/>
                <a:ea typeface="Open Sans" panose="020B0606030504020204" pitchFamily="34" charset="0"/>
              </a:rPr>
              <a:t>Personalize all referrals</a:t>
            </a:r>
          </a:p>
        </p:txBody>
      </p:sp>
      <p:pic>
        <p:nvPicPr>
          <p:cNvPr id="23" name="Picture 22">
            <a:extLst>
              <a:ext uri="{FF2B5EF4-FFF2-40B4-BE49-F238E27FC236}">
                <a16:creationId xmlns:a16="http://schemas.microsoft.com/office/drawing/2014/main" id="{58C2EA41-75A1-4ED7-955D-4ABDA5D54DCE}"/>
              </a:ext>
            </a:extLst>
          </p:cNvPr>
          <p:cNvPicPr>
            <a:picLocks noChangeAspect="1"/>
          </p:cNvPicPr>
          <p:nvPr/>
        </p:nvPicPr>
        <p:blipFill>
          <a:blip r:embed="rId3"/>
          <a:stretch>
            <a:fillRect/>
          </a:stretch>
        </p:blipFill>
        <p:spPr>
          <a:xfrm>
            <a:off x="1053401" y="2705192"/>
            <a:ext cx="4395597" cy="2786113"/>
          </a:xfrm>
          <a:prstGeom prst="rect">
            <a:avLst/>
          </a:prstGeom>
        </p:spPr>
      </p:pic>
      <p:sp>
        <p:nvSpPr>
          <p:cNvPr id="24" name="TextBox 23">
            <a:extLst>
              <a:ext uri="{FF2B5EF4-FFF2-40B4-BE49-F238E27FC236}">
                <a16:creationId xmlns:a16="http://schemas.microsoft.com/office/drawing/2014/main" id="{34558EEE-F436-47B1-A40D-1655E3F6BE75}"/>
              </a:ext>
            </a:extLst>
          </p:cNvPr>
          <p:cNvSpPr txBox="1"/>
          <p:nvPr/>
        </p:nvSpPr>
        <p:spPr>
          <a:xfrm>
            <a:off x="7275734" y="1780813"/>
            <a:ext cx="35153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45F2F"/>
                </a:solidFill>
                <a:effectLst/>
                <a:uLnTx/>
                <a:uFillTx/>
                <a:latin typeface="Europa-Bold" panose="02000000000000000000" pitchFamily="2" charset="0"/>
                <a:ea typeface="+mn-ea"/>
                <a:cs typeface="+mn-cs"/>
              </a:rPr>
              <a:t>3 types of referrals</a:t>
            </a:r>
          </a:p>
        </p:txBody>
      </p:sp>
      <p:sp>
        <p:nvSpPr>
          <p:cNvPr id="25" name="TextBox 24">
            <a:extLst>
              <a:ext uri="{FF2B5EF4-FFF2-40B4-BE49-F238E27FC236}">
                <a16:creationId xmlns:a16="http://schemas.microsoft.com/office/drawing/2014/main" id="{B6E4B45D-F169-462B-8879-42A1D6F1C6F2}"/>
              </a:ext>
            </a:extLst>
          </p:cNvPr>
          <p:cNvSpPr txBox="1"/>
          <p:nvPr/>
        </p:nvSpPr>
        <p:spPr>
          <a:xfrm>
            <a:off x="1259440" y="1780813"/>
            <a:ext cx="4653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45F2F"/>
                </a:solidFill>
                <a:effectLst/>
                <a:uLnTx/>
                <a:uFillTx/>
                <a:latin typeface="Europa-Bold" panose="02000000000000000000" pitchFamily="2" charset="0"/>
                <a:ea typeface="+mn-ea"/>
                <a:cs typeface="+mn-cs"/>
              </a:rPr>
              <a:t>Advance matching logic</a:t>
            </a:r>
          </a:p>
        </p:txBody>
      </p:sp>
      <p:pic>
        <p:nvPicPr>
          <p:cNvPr id="3" name="Picture 2">
            <a:extLst>
              <a:ext uri="{FF2B5EF4-FFF2-40B4-BE49-F238E27FC236}">
                <a16:creationId xmlns:a16="http://schemas.microsoft.com/office/drawing/2014/main" id="{A18A236A-A011-4A68-992A-C4F39F7F2A22}"/>
              </a:ext>
            </a:extLst>
          </p:cNvPr>
          <p:cNvPicPr>
            <a:picLocks noChangeAspect="1"/>
          </p:cNvPicPr>
          <p:nvPr/>
        </p:nvPicPr>
        <p:blipFill>
          <a:blip r:embed="rId4"/>
          <a:stretch>
            <a:fillRect/>
          </a:stretch>
        </p:blipFill>
        <p:spPr>
          <a:xfrm>
            <a:off x="7048707" y="2538822"/>
            <a:ext cx="4284084" cy="2952483"/>
          </a:xfrm>
          <a:prstGeom prst="rect">
            <a:avLst/>
          </a:prstGeom>
        </p:spPr>
      </p:pic>
    </p:spTree>
    <p:extLst>
      <p:ext uri="{BB962C8B-B14F-4D97-AF65-F5344CB8AC3E}">
        <p14:creationId xmlns:p14="http://schemas.microsoft.com/office/powerpoint/2010/main" val="1984051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8645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CA04A9-7338-45A7-B415-E301F7E78AE7}"/>
              </a:ext>
            </a:extLst>
          </p:cNvPr>
          <p:cNvSpPr>
            <a:spLocks noGrp="1"/>
          </p:cNvSpPr>
          <p:nvPr>
            <p:ph type="body" sz="quarter" idx="11"/>
          </p:nvPr>
        </p:nvSpPr>
        <p:spPr/>
        <p:txBody>
          <a:bodyPr>
            <a:normAutofit/>
          </a:bodyPr>
          <a:lstStyle/>
          <a:p>
            <a:r>
              <a:rPr lang="en-US" sz="3600" dirty="0">
                <a:latin typeface="Europa-Bold" panose="02000000000000000000" pitchFamily="2" charset="0"/>
              </a:rPr>
              <a:t>Prisma Health: ACO Referral Workflow </a:t>
            </a:r>
          </a:p>
        </p:txBody>
      </p:sp>
      <p:pic>
        <p:nvPicPr>
          <p:cNvPr id="9" name="Picture 8" descr="Diagram&#10;&#10;Description automatically generated">
            <a:extLst>
              <a:ext uri="{FF2B5EF4-FFF2-40B4-BE49-F238E27FC236}">
                <a16:creationId xmlns:a16="http://schemas.microsoft.com/office/drawing/2014/main" id="{D47DC09F-556C-44CE-B5C1-3C30F013E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7562" y="1579833"/>
            <a:ext cx="10004438" cy="4506048"/>
          </a:xfrm>
          <a:prstGeom prst="rect">
            <a:avLst/>
          </a:prstGeom>
        </p:spPr>
      </p:pic>
      <p:pic>
        <p:nvPicPr>
          <p:cNvPr id="11" name="Picture 2" descr="A New Way to Document Social Determinants of Health  ">
            <a:extLst>
              <a:ext uri="{FF2B5EF4-FFF2-40B4-BE49-F238E27FC236}">
                <a16:creationId xmlns:a16="http://schemas.microsoft.com/office/drawing/2014/main" id="{3C582CE1-D11D-42CB-BC35-94558A659C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12" y="3056572"/>
            <a:ext cx="20510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50745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CA013A7-3FDD-F94C-A7C0-23B5E62EC33E}"/>
              </a:ext>
            </a:extLst>
          </p:cNvPr>
          <p:cNvGrpSpPr/>
          <p:nvPr/>
        </p:nvGrpSpPr>
        <p:grpSpPr>
          <a:xfrm>
            <a:off x="7626945" y="2207543"/>
            <a:ext cx="1041034" cy="2789600"/>
            <a:chOff x="6247432" y="2157427"/>
            <a:chExt cx="1305309" cy="2789600"/>
          </a:xfrm>
        </p:grpSpPr>
        <p:sp>
          <p:nvSpPr>
            <p:cNvPr id="46" name="Rectangle 45">
              <a:extLst>
                <a:ext uri="{FF2B5EF4-FFF2-40B4-BE49-F238E27FC236}">
                  <a16:creationId xmlns:a16="http://schemas.microsoft.com/office/drawing/2014/main" id="{D11DA269-E469-4422-88B0-C06E0F5A58CE}"/>
                </a:ext>
              </a:extLst>
            </p:cNvPr>
            <p:cNvSpPr/>
            <p:nvPr/>
          </p:nvSpPr>
          <p:spPr>
            <a:xfrm>
              <a:off x="6249795" y="2157427"/>
              <a:ext cx="1302946" cy="2789600"/>
            </a:xfrm>
            <a:prstGeom prst="rect">
              <a:avLst/>
            </a:prstGeom>
            <a:solidFill>
              <a:srgbClr val="1A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063">
                <a:defRPr/>
              </a:pPr>
              <a:endParaRPr lang="en-US" sz="1800" dirty="0">
                <a:solidFill>
                  <a:srgbClr val="F4F3DB"/>
                </a:solidFill>
                <a:latin typeface="Europa-Bold" panose="02000000000000000000" pitchFamily="2" charset="0"/>
              </a:endParaRPr>
            </a:p>
          </p:txBody>
        </p:sp>
        <p:sp>
          <p:nvSpPr>
            <p:cNvPr id="74" name="TextBox 73">
              <a:extLst>
                <a:ext uri="{FF2B5EF4-FFF2-40B4-BE49-F238E27FC236}">
                  <a16:creationId xmlns:a16="http://schemas.microsoft.com/office/drawing/2014/main" id="{6222D605-6CB7-428B-9C54-C8FF1C7E3C5D}"/>
                </a:ext>
              </a:extLst>
            </p:cNvPr>
            <p:cNvSpPr txBox="1"/>
            <p:nvPr/>
          </p:nvSpPr>
          <p:spPr>
            <a:xfrm>
              <a:off x="6247432" y="3290367"/>
              <a:ext cx="1286339" cy="307777"/>
            </a:xfrm>
            <a:prstGeom prst="rect">
              <a:avLst/>
            </a:prstGeom>
            <a:noFill/>
          </p:spPr>
          <p:txBody>
            <a:bodyPr wrap="square" rtlCol="0">
              <a:spAutoFit/>
            </a:bodyPr>
            <a:lstStyle/>
            <a:p>
              <a:pPr algn="ctr">
                <a:defRPr/>
              </a:pPr>
              <a:r>
                <a:rPr lang="en-US" sz="1400" dirty="0">
                  <a:solidFill>
                    <a:srgbClr val="F4F3DB"/>
                  </a:solidFill>
                  <a:latin typeface="Europa-Bold" panose="02000000000000000000" pitchFamily="2" charset="0"/>
                </a:rPr>
                <a:t>EHR</a:t>
              </a:r>
            </a:p>
          </p:txBody>
        </p:sp>
      </p:grpSp>
      <p:grpSp>
        <p:nvGrpSpPr>
          <p:cNvPr id="9" name="Group 8">
            <a:extLst>
              <a:ext uri="{FF2B5EF4-FFF2-40B4-BE49-F238E27FC236}">
                <a16:creationId xmlns:a16="http://schemas.microsoft.com/office/drawing/2014/main" id="{3B177E5D-37C5-8540-B120-1954B0376C39}"/>
              </a:ext>
            </a:extLst>
          </p:cNvPr>
          <p:cNvGrpSpPr/>
          <p:nvPr/>
        </p:nvGrpSpPr>
        <p:grpSpPr>
          <a:xfrm>
            <a:off x="10549604" y="2207543"/>
            <a:ext cx="1063363" cy="2789601"/>
            <a:chOff x="9922893" y="2157427"/>
            <a:chExt cx="1359358" cy="2789601"/>
          </a:xfrm>
        </p:grpSpPr>
        <p:sp>
          <p:nvSpPr>
            <p:cNvPr id="54" name="Rectangle 53">
              <a:extLst>
                <a:ext uri="{FF2B5EF4-FFF2-40B4-BE49-F238E27FC236}">
                  <a16:creationId xmlns:a16="http://schemas.microsoft.com/office/drawing/2014/main" id="{F92749B9-D434-43C7-9181-FDA0570E2242}"/>
                </a:ext>
              </a:extLst>
            </p:cNvPr>
            <p:cNvSpPr/>
            <p:nvPr/>
          </p:nvSpPr>
          <p:spPr>
            <a:xfrm>
              <a:off x="9922893" y="2157427"/>
              <a:ext cx="1302945" cy="2789601"/>
            </a:xfrm>
            <a:prstGeom prst="rect">
              <a:avLst/>
            </a:prstGeom>
            <a:solidFill>
              <a:srgbClr val="1A2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241063">
                <a:defRPr/>
              </a:pPr>
              <a:endParaRPr lang="en-US" dirty="0">
                <a:solidFill>
                  <a:srgbClr val="F5F4C2"/>
                </a:solidFill>
                <a:latin typeface="Europa-Bold" panose="02000000000000000000" pitchFamily="2" charset="0"/>
              </a:endParaRPr>
            </a:p>
            <a:p>
              <a:pPr algn="ctr" defTabSz="241063">
                <a:defRPr/>
              </a:pPr>
              <a:endParaRPr lang="en-US" dirty="0">
                <a:solidFill>
                  <a:srgbClr val="F5F4C2"/>
                </a:solidFill>
                <a:latin typeface="Europa-Bold" panose="02000000000000000000" pitchFamily="2" charset="0"/>
              </a:endParaRPr>
            </a:p>
            <a:p>
              <a:pPr algn="ctr" defTabSz="241063">
                <a:defRPr/>
              </a:pPr>
              <a:endParaRPr lang="en-US" dirty="0">
                <a:solidFill>
                  <a:srgbClr val="F5F4C2"/>
                </a:solidFill>
                <a:latin typeface="Europa-Bold" panose="02000000000000000000" pitchFamily="2" charset="0"/>
              </a:endParaRPr>
            </a:p>
            <a:p>
              <a:pPr algn="ctr" defTabSz="241063">
                <a:defRPr/>
              </a:pPr>
              <a:endParaRPr lang="en-US" dirty="0">
                <a:solidFill>
                  <a:srgbClr val="F5F4C2"/>
                </a:solidFill>
                <a:latin typeface="Europa-Bold" panose="02000000000000000000" pitchFamily="2" charset="0"/>
              </a:endParaRPr>
            </a:p>
            <a:p>
              <a:pPr algn="ctr" defTabSz="241063">
                <a:defRPr/>
              </a:pPr>
              <a:endParaRPr lang="en-US" dirty="0">
                <a:solidFill>
                  <a:srgbClr val="F5F4C2"/>
                </a:solidFill>
                <a:latin typeface="Europa-Bold" panose="02000000000000000000" pitchFamily="2" charset="0"/>
              </a:endParaRPr>
            </a:p>
          </p:txBody>
        </p:sp>
        <p:sp>
          <p:nvSpPr>
            <p:cNvPr id="64" name="TextBox 63">
              <a:extLst>
                <a:ext uri="{FF2B5EF4-FFF2-40B4-BE49-F238E27FC236}">
                  <a16:creationId xmlns:a16="http://schemas.microsoft.com/office/drawing/2014/main" id="{7B1594AD-3000-4304-8FF2-8E3F1A24D9AD}"/>
                </a:ext>
              </a:extLst>
            </p:cNvPr>
            <p:cNvSpPr txBox="1"/>
            <p:nvPr/>
          </p:nvSpPr>
          <p:spPr>
            <a:xfrm>
              <a:off x="9922893" y="3144702"/>
              <a:ext cx="1359358" cy="272862"/>
            </a:xfrm>
            <a:prstGeom prst="rect">
              <a:avLst/>
            </a:prstGeom>
            <a:noFill/>
          </p:spPr>
          <p:txBody>
            <a:bodyPr wrap="square" rtlCol="0">
              <a:spAutoFit/>
            </a:bodyPr>
            <a:lstStyle/>
            <a:p>
              <a:pPr algn="ctr">
                <a:defRPr/>
              </a:pPr>
              <a:r>
                <a:rPr lang="en-US" sz="1400" dirty="0">
                  <a:solidFill>
                    <a:srgbClr val="F4F3DB"/>
                  </a:solidFill>
                  <a:latin typeface="Europa-Bold" panose="02000000000000000000" pitchFamily="2" charset="0"/>
                </a:rPr>
                <a:t>NowPow Platform</a:t>
              </a:r>
            </a:p>
          </p:txBody>
        </p:sp>
      </p:grpSp>
      <p:sp>
        <p:nvSpPr>
          <p:cNvPr id="2" name="Text Placeholder 1">
            <a:extLst>
              <a:ext uri="{FF2B5EF4-FFF2-40B4-BE49-F238E27FC236}">
                <a16:creationId xmlns:a16="http://schemas.microsoft.com/office/drawing/2014/main" id="{51350E48-5BB6-0F40-83D9-F4D04AD1D9AC}"/>
              </a:ext>
            </a:extLst>
          </p:cNvPr>
          <p:cNvSpPr>
            <a:spLocks noGrp="1"/>
          </p:cNvSpPr>
          <p:nvPr>
            <p:ph type="body" sz="quarter" idx="11"/>
          </p:nvPr>
        </p:nvSpPr>
        <p:spPr>
          <a:xfrm>
            <a:off x="616064" y="347222"/>
            <a:ext cx="10753344" cy="768096"/>
          </a:xfrm>
        </p:spPr>
        <p:txBody>
          <a:bodyPr>
            <a:normAutofit/>
          </a:bodyPr>
          <a:lstStyle/>
          <a:p>
            <a:r>
              <a:rPr lang="en-US" sz="3600" dirty="0">
                <a:latin typeface="Europa-Bold" panose="02000000000000000000" pitchFamily="2" charset="0"/>
              </a:rPr>
              <a:t>Integration to leverage bi-directional data sync</a:t>
            </a:r>
            <a:r>
              <a:rPr lang="en-US" sz="3600" dirty="0">
                <a:solidFill>
                  <a:schemeClr val="accent2"/>
                </a:solidFill>
              </a:rPr>
              <a:t>​</a:t>
            </a:r>
          </a:p>
        </p:txBody>
      </p:sp>
      <p:sp>
        <p:nvSpPr>
          <p:cNvPr id="55" name="Arrow: Right 3">
            <a:extLst>
              <a:ext uri="{FF2B5EF4-FFF2-40B4-BE49-F238E27FC236}">
                <a16:creationId xmlns:a16="http://schemas.microsoft.com/office/drawing/2014/main" id="{3B47C7EF-2F44-4F75-ADF7-D0E171062EA2}"/>
              </a:ext>
            </a:extLst>
          </p:cNvPr>
          <p:cNvSpPr/>
          <p:nvPr/>
        </p:nvSpPr>
        <p:spPr>
          <a:xfrm>
            <a:off x="8672117" y="2493316"/>
            <a:ext cx="1942855" cy="491112"/>
          </a:xfrm>
          <a:prstGeom prst="rightArrow">
            <a:avLst/>
          </a:prstGeom>
          <a:solidFill>
            <a:srgbClr val="E45F2F"/>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063">
              <a:defRPr/>
            </a:pPr>
            <a:r>
              <a:rPr lang="en-US" sz="1200" dirty="0">
                <a:solidFill>
                  <a:prstClr val="white"/>
                </a:solidFill>
                <a:latin typeface="Europa-Bold" panose="02000000000000000000" pitchFamily="2" charset="0"/>
              </a:rPr>
              <a:t>People Data</a:t>
            </a:r>
          </a:p>
        </p:txBody>
      </p:sp>
      <p:sp>
        <p:nvSpPr>
          <p:cNvPr id="56" name="Arrow: Left 11">
            <a:extLst>
              <a:ext uri="{FF2B5EF4-FFF2-40B4-BE49-F238E27FC236}">
                <a16:creationId xmlns:a16="http://schemas.microsoft.com/office/drawing/2014/main" id="{35B5DFB8-EFFF-4109-8124-29582AC9D40B}"/>
              </a:ext>
            </a:extLst>
          </p:cNvPr>
          <p:cNvSpPr/>
          <p:nvPr/>
        </p:nvSpPr>
        <p:spPr>
          <a:xfrm>
            <a:off x="8644692" y="3686442"/>
            <a:ext cx="1904911" cy="491112"/>
          </a:xfrm>
          <a:prstGeom prst="leftArrow">
            <a:avLst/>
          </a:prstGeom>
          <a:solidFill>
            <a:srgbClr val="DD106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063">
              <a:defRPr/>
            </a:pPr>
            <a:r>
              <a:rPr lang="en-US" sz="1200" dirty="0">
                <a:solidFill>
                  <a:prstClr val="white"/>
                </a:solidFill>
                <a:latin typeface="Europa-Bold" panose="02000000000000000000" pitchFamily="2" charset="0"/>
              </a:rPr>
              <a:t>HealtheRx</a:t>
            </a:r>
          </a:p>
        </p:txBody>
      </p:sp>
      <p:sp>
        <p:nvSpPr>
          <p:cNvPr id="57" name="Arrow: Left 14">
            <a:extLst>
              <a:ext uri="{FF2B5EF4-FFF2-40B4-BE49-F238E27FC236}">
                <a16:creationId xmlns:a16="http://schemas.microsoft.com/office/drawing/2014/main" id="{4C689E7A-5755-4442-A7D3-2E1C5D37912D}"/>
              </a:ext>
            </a:extLst>
          </p:cNvPr>
          <p:cNvSpPr/>
          <p:nvPr/>
        </p:nvSpPr>
        <p:spPr>
          <a:xfrm>
            <a:off x="8672117" y="4202517"/>
            <a:ext cx="1877486" cy="491112"/>
          </a:xfrm>
          <a:prstGeom prst="leftArrow">
            <a:avLst/>
          </a:prstGeom>
          <a:solidFill>
            <a:srgbClr val="DD106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1063">
              <a:defRPr/>
            </a:pPr>
            <a:r>
              <a:rPr lang="en-US" sz="1200" dirty="0">
                <a:solidFill>
                  <a:prstClr val="white"/>
                </a:solidFill>
                <a:latin typeface="Europa-Bold" panose="02000000000000000000" pitchFamily="2" charset="0"/>
              </a:rPr>
              <a:t>Referral Summary</a:t>
            </a:r>
          </a:p>
        </p:txBody>
      </p:sp>
      <p:sp>
        <p:nvSpPr>
          <p:cNvPr id="42" name="Oval 41">
            <a:extLst>
              <a:ext uri="{FF2B5EF4-FFF2-40B4-BE49-F238E27FC236}">
                <a16:creationId xmlns:a16="http://schemas.microsoft.com/office/drawing/2014/main" id="{996A7B5A-3360-0D4F-8557-0AB90BD061D2}"/>
              </a:ext>
            </a:extLst>
          </p:cNvPr>
          <p:cNvSpPr/>
          <p:nvPr/>
        </p:nvSpPr>
        <p:spPr>
          <a:xfrm>
            <a:off x="8341014" y="3117456"/>
            <a:ext cx="259549" cy="2595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Europa" panose="02000000000000000000" pitchFamily="2" charset="77"/>
              </a:rPr>
              <a:t>2</a:t>
            </a:r>
          </a:p>
        </p:txBody>
      </p:sp>
      <p:sp>
        <p:nvSpPr>
          <p:cNvPr id="44" name="Oval 43">
            <a:extLst>
              <a:ext uri="{FF2B5EF4-FFF2-40B4-BE49-F238E27FC236}">
                <a16:creationId xmlns:a16="http://schemas.microsoft.com/office/drawing/2014/main" id="{B9BDC519-3EE3-394C-A9F3-C4F0067123DC}"/>
              </a:ext>
            </a:extLst>
          </p:cNvPr>
          <p:cNvSpPr/>
          <p:nvPr/>
        </p:nvSpPr>
        <p:spPr>
          <a:xfrm>
            <a:off x="10614973" y="3782759"/>
            <a:ext cx="259549" cy="2595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Europa" panose="02000000000000000000" pitchFamily="2" charset="77"/>
              </a:rPr>
              <a:t>3</a:t>
            </a:r>
          </a:p>
        </p:txBody>
      </p:sp>
      <p:sp>
        <p:nvSpPr>
          <p:cNvPr id="45" name="Oval 44">
            <a:extLst>
              <a:ext uri="{FF2B5EF4-FFF2-40B4-BE49-F238E27FC236}">
                <a16:creationId xmlns:a16="http://schemas.microsoft.com/office/drawing/2014/main" id="{92A1B8CC-9B53-F741-8869-96A96FD9CFED}"/>
              </a:ext>
            </a:extLst>
          </p:cNvPr>
          <p:cNvSpPr/>
          <p:nvPr/>
        </p:nvSpPr>
        <p:spPr>
          <a:xfrm>
            <a:off x="10629247" y="4315945"/>
            <a:ext cx="259549" cy="2595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Europa" panose="02000000000000000000" pitchFamily="2" charset="77"/>
              </a:rPr>
              <a:t>4</a:t>
            </a:r>
          </a:p>
        </p:txBody>
      </p:sp>
      <p:sp>
        <p:nvSpPr>
          <p:cNvPr id="51" name="Oval 50">
            <a:extLst>
              <a:ext uri="{FF2B5EF4-FFF2-40B4-BE49-F238E27FC236}">
                <a16:creationId xmlns:a16="http://schemas.microsoft.com/office/drawing/2014/main" id="{6AA6394A-2F44-1242-9FA5-111340C164A5}"/>
              </a:ext>
            </a:extLst>
          </p:cNvPr>
          <p:cNvSpPr/>
          <p:nvPr/>
        </p:nvSpPr>
        <p:spPr>
          <a:xfrm>
            <a:off x="8322605" y="2616619"/>
            <a:ext cx="259549" cy="25954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Europa" panose="02000000000000000000" pitchFamily="2" charset="77"/>
              </a:rPr>
              <a:t>1</a:t>
            </a:r>
          </a:p>
        </p:txBody>
      </p:sp>
      <p:sp>
        <p:nvSpPr>
          <p:cNvPr id="3" name="Arrow: Left-Right 2">
            <a:extLst>
              <a:ext uri="{FF2B5EF4-FFF2-40B4-BE49-F238E27FC236}">
                <a16:creationId xmlns:a16="http://schemas.microsoft.com/office/drawing/2014/main" id="{6880B544-94AF-497B-8A80-A6842E824522}"/>
              </a:ext>
            </a:extLst>
          </p:cNvPr>
          <p:cNvSpPr/>
          <p:nvPr/>
        </p:nvSpPr>
        <p:spPr>
          <a:xfrm>
            <a:off x="8644693" y="3081365"/>
            <a:ext cx="1948094" cy="493776"/>
          </a:xfrm>
          <a:prstGeom prst="lef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200" dirty="0">
                <a:solidFill>
                  <a:prstClr val="white"/>
                </a:solidFill>
                <a:latin typeface="Europa-Bold" panose="02000000000000000000" pitchFamily="2" charset="0"/>
              </a:rPr>
              <a:t>Screening Data</a:t>
            </a:r>
          </a:p>
        </p:txBody>
      </p:sp>
      <p:grpSp>
        <p:nvGrpSpPr>
          <p:cNvPr id="6" name="Group 5">
            <a:extLst>
              <a:ext uri="{FF2B5EF4-FFF2-40B4-BE49-F238E27FC236}">
                <a16:creationId xmlns:a16="http://schemas.microsoft.com/office/drawing/2014/main" id="{2114477C-8289-4B98-A718-04CCCB06FD6D}"/>
              </a:ext>
            </a:extLst>
          </p:cNvPr>
          <p:cNvGrpSpPr/>
          <p:nvPr/>
        </p:nvGrpSpPr>
        <p:grpSpPr>
          <a:xfrm>
            <a:off x="358459" y="1326654"/>
            <a:ext cx="5634277" cy="3062466"/>
            <a:chOff x="358459" y="1326654"/>
            <a:chExt cx="5634277" cy="3062466"/>
          </a:xfrm>
        </p:grpSpPr>
        <p:pic>
          <p:nvPicPr>
            <p:cNvPr id="76" name="Picture 75" descr="Graphical user interface, application&#10;&#10;Description automatically generated">
              <a:extLst>
                <a:ext uri="{FF2B5EF4-FFF2-40B4-BE49-F238E27FC236}">
                  <a16:creationId xmlns:a16="http://schemas.microsoft.com/office/drawing/2014/main" id="{1E8B9860-F380-418E-9AC7-412A2EE88B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31" b="701"/>
            <a:stretch/>
          </p:blipFill>
          <p:spPr>
            <a:xfrm>
              <a:off x="358459" y="1326654"/>
              <a:ext cx="5634277" cy="3062466"/>
            </a:xfrm>
            <a:prstGeom prst="rect">
              <a:avLst/>
            </a:prstGeom>
            <a:ln>
              <a:solidFill>
                <a:srgbClr val="192A57"/>
              </a:solidFill>
            </a:ln>
          </p:spPr>
        </p:pic>
        <p:sp>
          <p:nvSpPr>
            <p:cNvPr id="52" name="Oval 51">
              <a:extLst>
                <a:ext uri="{FF2B5EF4-FFF2-40B4-BE49-F238E27FC236}">
                  <a16:creationId xmlns:a16="http://schemas.microsoft.com/office/drawing/2014/main" id="{53DBE800-5BA7-204F-83F2-903990A8E69E}"/>
                </a:ext>
              </a:extLst>
            </p:cNvPr>
            <p:cNvSpPr/>
            <p:nvPr/>
          </p:nvSpPr>
          <p:spPr>
            <a:xfrm>
              <a:off x="520511" y="2050839"/>
              <a:ext cx="451973" cy="4519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Europa-Regular" panose="02000000000000000000" pitchFamily="2" charset="0"/>
                </a:rPr>
                <a:t>1</a:t>
              </a:r>
            </a:p>
          </p:txBody>
        </p:sp>
        <p:sp>
          <p:nvSpPr>
            <p:cNvPr id="53" name="Oval 52">
              <a:extLst>
                <a:ext uri="{FF2B5EF4-FFF2-40B4-BE49-F238E27FC236}">
                  <a16:creationId xmlns:a16="http://schemas.microsoft.com/office/drawing/2014/main" id="{BC7F9B2A-09B2-F44A-B9EA-A6233AB89607}"/>
                </a:ext>
              </a:extLst>
            </p:cNvPr>
            <p:cNvSpPr/>
            <p:nvPr/>
          </p:nvSpPr>
          <p:spPr>
            <a:xfrm>
              <a:off x="2178982" y="1771076"/>
              <a:ext cx="451973" cy="4519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Europa-Regular" panose="02000000000000000000" pitchFamily="2" charset="0"/>
                </a:rPr>
                <a:t>2</a:t>
              </a:r>
            </a:p>
          </p:txBody>
        </p:sp>
        <p:sp>
          <p:nvSpPr>
            <p:cNvPr id="58" name="Oval 57">
              <a:extLst>
                <a:ext uri="{FF2B5EF4-FFF2-40B4-BE49-F238E27FC236}">
                  <a16:creationId xmlns:a16="http://schemas.microsoft.com/office/drawing/2014/main" id="{252B9C3D-5FE4-734B-A088-0FE52BD90DC1}"/>
                </a:ext>
              </a:extLst>
            </p:cNvPr>
            <p:cNvSpPr/>
            <p:nvPr/>
          </p:nvSpPr>
          <p:spPr>
            <a:xfrm>
              <a:off x="4181120" y="1524782"/>
              <a:ext cx="451973" cy="4519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Europa-Regular" panose="02000000000000000000" pitchFamily="2" charset="0"/>
                </a:rPr>
                <a:t>3</a:t>
              </a:r>
            </a:p>
          </p:txBody>
        </p:sp>
      </p:grpSp>
      <p:grpSp>
        <p:nvGrpSpPr>
          <p:cNvPr id="8" name="Group 7">
            <a:extLst>
              <a:ext uri="{FF2B5EF4-FFF2-40B4-BE49-F238E27FC236}">
                <a16:creationId xmlns:a16="http://schemas.microsoft.com/office/drawing/2014/main" id="{3C57D2AC-F0F1-460E-8865-DA0C228F9076}"/>
              </a:ext>
            </a:extLst>
          </p:cNvPr>
          <p:cNvGrpSpPr/>
          <p:nvPr/>
        </p:nvGrpSpPr>
        <p:grpSpPr>
          <a:xfrm>
            <a:off x="1642397" y="3177597"/>
            <a:ext cx="5691030" cy="3158698"/>
            <a:chOff x="1642397" y="3177597"/>
            <a:chExt cx="5691030" cy="3158698"/>
          </a:xfrm>
        </p:grpSpPr>
        <p:grpSp>
          <p:nvGrpSpPr>
            <p:cNvPr id="4" name="Group 3">
              <a:extLst>
                <a:ext uri="{FF2B5EF4-FFF2-40B4-BE49-F238E27FC236}">
                  <a16:creationId xmlns:a16="http://schemas.microsoft.com/office/drawing/2014/main" id="{305A2556-64DB-4786-8341-2691D7934A09}"/>
                </a:ext>
              </a:extLst>
            </p:cNvPr>
            <p:cNvGrpSpPr/>
            <p:nvPr/>
          </p:nvGrpSpPr>
          <p:grpSpPr>
            <a:xfrm>
              <a:off x="1642397" y="3177597"/>
              <a:ext cx="5691030" cy="3158698"/>
              <a:chOff x="1277722" y="3922818"/>
              <a:chExt cx="3816601" cy="2118332"/>
            </a:xfrm>
          </p:grpSpPr>
          <p:pic>
            <p:nvPicPr>
              <p:cNvPr id="38" name="Picture 4" descr="Graphical user interface, application&#10;&#10;Description automatically generated">
                <a:extLst>
                  <a:ext uri="{FF2B5EF4-FFF2-40B4-BE49-F238E27FC236}">
                    <a16:creationId xmlns:a16="http://schemas.microsoft.com/office/drawing/2014/main" id="{4B70147A-844B-428B-9B00-1339CC799B05}"/>
                  </a:ext>
                </a:extLst>
              </p:cNvPr>
              <p:cNvPicPr>
                <a:picLocks noChangeAspect="1"/>
              </p:cNvPicPr>
              <p:nvPr/>
            </p:nvPicPr>
            <p:blipFill rotWithShape="1">
              <a:blip r:embed="rId4"/>
              <a:srcRect r="428" b="767"/>
              <a:stretch/>
            </p:blipFill>
            <p:spPr>
              <a:xfrm>
                <a:off x="1277722" y="3922818"/>
                <a:ext cx="3816601" cy="2118332"/>
              </a:xfrm>
              <a:prstGeom prst="rect">
                <a:avLst/>
              </a:prstGeom>
              <a:ln w="9525">
                <a:solidFill>
                  <a:srgbClr val="192A57"/>
                </a:solidFill>
              </a:ln>
            </p:spPr>
          </p:pic>
          <p:pic>
            <p:nvPicPr>
              <p:cNvPr id="39" name="Picture 38" descr="Graphical user interface, application, table&#10;&#10;Description automatically generated">
                <a:extLst>
                  <a:ext uri="{FF2B5EF4-FFF2-40B4-BE49-F238E27FC236}">
                    <a16:creationId xmlns:a16="http://schemas.microsoft.com/office/drawing/2014/main" id="{696223CC-93BB-4A5B-9C3C-8A94DBF72FC2}"/>
                  </a:ext>
                </a:extLst>
              </p:cNvPr>
              <p:cNvPicPr/>
              <p:nvPr/>
            </p:nvPicPr>
            <p:blipFill rotWithShape="1">
              <a:blip r:embed="rId5"/>
              <a:srcRect l="10705" t="17949" r="24119" b="30769"/>
              <a:stretch/>
            </p:blipFill>
            <p:spPr>
              <a:xfrm>
                <a:off x="1728055" y="4209165"/>
                <a:ext cx="3366268" cy="1680197"/>
              </a:xfrm>
              <a:prstGeom prst="rect">
                <a:avLst/>
              </a:prstGeom>
            </p:spPr>
          </p:pic>
          <p:pic>
            <p:nvPicPr>
              <p:cNvPr id="40" name="Picture 39" descr="A screenshot of a social media post&#10;&#10;Description automatically generated">
                <a:extLst>
                  <a:ext uri="{FF2B5EF4-FFF2-40B4-BE49-F238E27FC236}">
                    <a16:creationId xmlns:a16="http://schemas.microsoft.com/office/drawing/2014/main" id="{94B0CA44-4FB0-4C7E-887E-3E11B6FC5CA2}"/>
                  </a:ext>
                </a:extLst>
              </p:cNvPr>
              <p:cNvPicPr>
                <a:picLocks noChangeAspect="1"/>
              </p:cNvPicPr>
              <p:nvPr/>
            </p:nvPicPr>
            <p:blipFill rotWithShape="1">
              <a:blip r:embed="rId6"/>
              <a:srcRect l="2412" t="2034" r="1425" b="34032"/>
              <a:stretch/>
            </p:blipFill>
            <p:spPr>
              <a:xfrm>
                <a:off x="3613999" y="4573602"/>
                <a:ext cx="1475523" cy="1233644"/>
              </a:xfrm>
              <a:prstGeom prst="rect">
                <a:avLst/>
              </a:prstGeom>
              <a:noFill/>
              <a:effectLst/>
            </p:spPr>
          </p:pic>
        </p:grpSp>
        <p:sp>
          <p:nvSpPr>
            <p:cNvPr id="59" name="Oval 58">
              <a:extLst>
                <a:ext uri="{FF2B5EF4-FFF2-40B4-BE49-F238E27FC236}">
                  <a16:creationId xmlns:a16="http://schemas.microsoft.com/office/drawing/2014/main" id="{8E8848BD-AAE6-C847-A445-A66BF4F90653}"/>
                </a:ext>
              </a:extLst>
            </p:cNvPr>
            <p:cNvSpPr/>
            <p:nvPr/>
          </p:nvSpPr>
          <p:spPr>
            <a:xfrm>
              <a:off x="6783864" y="5493223"/>
              <a:ext cx="451973" cy="45197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Europa" panose="02000000000000000000" pitchFamily="2" charset="77"/>
                </a:rPr>
                <a:t>4</a:t>
              </a:r>
            </a:p>
          </p:txBody>
        </p:sp>
      </p:grpSp>
    </p:spTree>
    <p:extLst>
      <p:ext uri="{BB962C8B-B14F-4D97-AF65-F5344CB8AC3E}">
        <p14:creationId xmlns:p14="http://schemas.microsoft.com/office/powerpoint/2010/main" val="17775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3"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sp>
        <p:nvSpPr>
          <p:cNvPr id="4" name="Title 3"/>
          <p:cNvSpPr>
            <a:spLocks noGrp="1"/>
          </p:cNvSpPr>
          <p:nvPr>
            <p:ph type="title"/>
          </p:nvPr>
        </p:nvSpPr>
        <p:spPr>
          <a:xfrm>
            <a:off x="863324" y="2410177"/>
            <a:ext cx="4187371" cy="1783443"/>
          </a:xfrm>
        </p:spPr>
        <p:txBody>
          <a:bodyPr/>
          <a:lstStyle/>
          <a:p>
            <a:r>
              <a:rPr lang="en-US" sz="4800" i="1" dirty="0"/>
              <a:t>Welcome</a:t>
            </a:r>
            <a:br>
              <a:rPr lang="en-US" i="1" dirty="0"/>
            </a:br>
            <a:endParaRPr lang="en-US" i="1" dirty="0"/>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2</a:t>
            </a:fld>
            <a:endParaRPr lang="en-US" dirty="0"/>
          </a:p>
        </p:txBody>
      </p:sp>
      <p:sp>
        <p:nvSpPr>
          <p:cNvPr id="9" name="TextBox 8"/>
          <p:cNvSpPr txBox="1"/>
          <p:nvPr/>
        </p:nvSpPr>
        <p:spPr>
          <a:xfrm>
            <a:off x="810883" y="4706148"/>
            <a:ext cx="5925425" cy="369332"/>
          </a:xfrm>
          <a:prstGeom prst="rect">
            <a:avLst/>
          </a:prstGeom>
          <a:noFill/>
        </p:spPr>
        <p:txBody>
          <a:bodyPr wrap="square" rtlCol="0">
            <a:spAutoFit/>
          </a:bodyPr>
          <a:lstStyle/>
          <a:p>
            <a:pPr lvl="0">
              <a:defRPr/>
            </a:pPr>
            <a:r>
              <a:rPr lang="en-US" dirty="0">
                <a:solidFill>
                  <a:srgbClr val="55C1E9"/>
                </a:solidFill>
                <a:latin typeface="Prometo Medium" panose="020B0704030203060203" pitchFamily="34" charset="0"/>
              </a:rPr>
              <a:t>Cait Michicich, MBA</a:t>
            </a:r>
            <a:endParaRPr kumimoji="0" lang="en-US" sz="1800" b="0" i="0"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0" name="TextBox 9"/>
          <p:cNvSpPr txBox="1"/>
          <p:nvPr/>
        </p:nvSpPr>
        <p:spPr>
          <a:xfrm>
            <a:off x="790333" y="5142948"/>
            <a:ext cx="4156135" cy="307777"/>
          </a:xfrm>
          <a:prstGeom prst="rect">
            <a:avLst/>
          </a:prstGeom>
          <a:noFill/>
        </p:spPr>
        <p:txBody>
          <a:bodyPr wrap="square" rtlCol="0">
            <a:spAutoFit/>
          </a:bodyPr>
          <a:lstStyle/>
          <a:p>
            <a:pPr lvl="0">
              <a:defRPr/>
            </a:pPr>
            <a:r>
              <a:rPr lang="en-US" sz="1400" dirty="0">
                <a:solidFill>
                  <a:srgbClr val="FFFFFF"/>
                </a:solidFill>
              </a:rPr>
              <a:t>Program Manager, Clinical Informatics, HIMSS</a:t>
            </a:r>
            <a:endPar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12" name="Picture Placeholder 11" descr="A person smiling for the camera&#10;&#10;Description automatically generated with low confidence">
            <a:extLst>
              <a:ext uri="{FF2B5EF4-FFF2-40B4-BE49-F238E27FC236}">
                <a16:creationId xmlns:a16="http://schemas.microsoft.com/office/drawing/2014/main" id="{8B8E3CAC-D398-45C4-9239-2FB3B5A5DE7D}"/>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t="4283" b="29045"/>
          <a:stretch/>
        </p:blipFill>
        <p:spPr>
          <a:xfrm>
            <a:off x="5778483" y="443933"/>
            <a:ext cx="5838901" cy="5838901"/>
          </a:xfrm>
        </p:spPr>
      </p:pic>
    </p:spTree>
    <p:extLst>
      <p:ext uri="{BB962C8B-B14F-4D97-AF65-F5344CB8AC3E}">
        <p14:creationId xmlns:p14="http://schemas.microsoft.com/office/powerpoint/2010/main" val="3691044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C70064-13B2-4968-A0A8-21BAE8476AAF}"/>
              </a:ext>
            </a:extLst>
          </p:cNvPr>
          <p:cNvSpPr>
            <a:spLocks noGrp="1"/>
          </p:cNvSpPr>
          <p:nvPr>
            <p:ph type="body" sz="quarter" idx="11"/>
          </p:nvPr>
        </p:nvSpPr>
        <p:spPr>
          <a:xfrm>
            <a:off x="743524" y="446279"/>
            <a:ext cx="11690085" cy="1036737"/>
          </a:xfrm>
        </p:spPr>
        <p:txBody>
          <a:bodyPr>
            <a:noAutofit/>
          </a:bodyPr>
          <a:lstStyle/>
          <a:p>
            <a:r>
              <a:rPr lang="en-US" sz="3600" dirty="0">
                <a:latin typeface="Europa-Bold" panose="02000000000000000000" pitchFamily="2" charset="0"/>
              </a:rPr>
              <a:t>Analytics to understand needs and impact</a:t>
            </a:r>
          </a:p>
        </p:txBody>
      </p:sp>
      <p:sp>
        <p:nvSpPr>
          <p:cNvPr id="7" name="TextBox 6">
            <a:extLst>
              <a:ext uri="{FF2B5EF4-FFF2-40B4-BE49-F238E27FC236}">
                <a16:creationId xmlns:a16="http://schemas.microsoft.com/office/drawing/2014/main" id="{A40B50D1-AD92-4FF3-BA54-713AB801C832}"/>
              </a:ext>
            </a:extLst>
          </p:cNvPr>
          <p:cNvSpPr txBox="1"/>
          <p:nvPr/>
        </p:nvSpPr>
        <p:spPr>
          <a:xfrm>
            <a:off x="782599" y="1327758"/>
            <a:ext cx="5966543" cy="5570756"/>
          </a:xfrm>
          <a:prstGeom prst="rect">
            <a:avLst/>
          </a:prstGeom>
          <a:noFill/>
        </p:spPr>
        <p:txBody>
          <a:bodyPr wrap="square" rtlCol="0">
            <a:spAutoFit/>
          </a:bodyPr>
          <a:lstStyle/>
          <a:p>
            <a:pPr marL="0" marR="0" lvl="0" indent="0" algn="l" defTabSz="241063"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45F2F"/>
                </a:solidFill>
                <a:effectLst/>
                <a:uLnTx/>
                <a:uFillTx/>
                <a:latin typeface="Europa-Bold" panose="02000000000000000000" pitchFamily="2" charset="77"/>
                <a:ea typeface="+mn-ea"/>
                <a:cs typeface="Europa-Regular"/>
              </a:rPr>
              <a:t>Data guides action</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E45F2F"/>
              </a:solidFill>
              <a:effectLst/>
              <a:uLnTx/>
              <a:uFillTx/>
              <a:latin typeface="Europa-Bold" panose="02000000000000000000" pitchFamily="2" charset="77"/>
              <a:ea typeface="+mn-ea"/>
              <a:cs typeface="Europa-Regular"/>
            </a:endParaRPr>
          </a:p>
          <a:p>
            <a:pPr marL="285750" marR="0" lvl="0" indent="-285750" algn="l" defTabSz="241063" rtl="0" eaLnBrk="1" fontAlgn="auto" latinLnBrk="0" hangingPunct="1">
              <a:lnSpc>
                <a:spcPct val="100000"/>
              </a:lnSpc>
              <a:spcBef>
                <a:spcPts val="0"/>
              </a:spcBef>
              <a:spcAft>
                <a:spcPts val="1200"/>
              </a:spcAft>
              <a:buClr>
                <a:srgbClr val="192A5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0"/>
                <a:ea typeface="+mn-ea"/>
                <a:cs typeface="Europa-Regular"/>
              </a:rPr>
              <a:t>Analytics offering</a:t>
            </a: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 includes on-demand reporting, interactive dashboards, raw data packages and custom analytics support</a:t>
            </a:r>
          </a:p>
          <a:p>
            <a:pPr marL="285750" marR="0" lvl="0" indent="-285750" algn="l" defTabSz="241063"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Understand </a:t>
            </a: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0"/>
                <a:ea typeface="+mn-ea"/>
                <a:cs typeface="Europa-Regular"/>
              </a:rPr>
              <a:t>prevalence and distribution </a:t>
            </a: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of social needs to feed predictive models, inform care and understand equity</a:t>
            </a:r>
          </a:p>
          <a:p>
            <a:pPr marL="285750" marR="0" lvl="0" indent="-285750" algn="l" defTabSz="241063"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Drive </a:t>
            </a: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0"/>
                <a:ea typeface="+mn-ea"/>
                <a:cs typeface="Europa-Regular"/>
              </a:rPr>
              <a:t>successful resource connection</a:t>
            </a: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 including referral outcomes and barriers to care</a:t>
            </a:r>
          </a:p>
          <a:p>
            <a:pPr marL="285750" marR="0" lvl="0" indent="-285750" algn="l" defTabSz="241063" rtl="0" eaLnBrk="1" fontAlgn="auto" latinLnBrk="0" hangingPunct="1">
              <a:lnSpc>
                <a:spcPct val="100000"/>
              </a:lnSpc>
              <a:spcBef>
                <a:spcPts val="0"/>
              </a:spcBef>
              <a:spcAft>
                <a:spcPts val="1200"/>
              </a:spcAft>
              <a:buClr>
                <a:srgbClr val="192A57"/>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0"/>
                <a:ea typeface="+mn-ea"/>
                <a:cs typeface="Europa-Regular"/>
              </a:rPr>
              <a:t>Optimize referral networks</a:t>
            </a:r>
            <a:r>
              <a:rPr kumimoji="0" lang="en-US" sz="1800" b="0" i="0" u="none" strike="noStrike" kern="1200" cap="none" spc="0" normalizeH="0" baseline="0" noProof="0" dirty="0">
                <a:ln>
                  <a:noFill/>
                </a:ln>
                <a:solidFill>
                  <a:srgbClr val="192A57"/>
                </a:solidFill>
                <a:effectLst/>
                <a:uLnTx/>
                <a:uFillTx/>
                <a:latin typeface="Europa-Bold" panose="02000000000000000000" pitchFamily="2" charset="0"/>
                <a:ea typeface="+mn-ea"/>
                <a:cs typeface="Europa-Regular"/>
              </a:rPr>
              <a:t> </a:t>
            </a: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that effectively support the needs of the population served</a:t>
            </a:r>
          </a:p>
          <a:p>
            <a:pPr marL="285750" marR="0" lvl="0" indent="-285750" algn="l" defTabSz="241063"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Support data driven </a:t>
            </a: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0"/>
                <a:ea typeface="+mn-ea"/>
                <a:cs typeface="Europa-Regular"/>
              </a:rPr>
              <a:t>resource investment and policy development </a:t>
            </a:r>
            <a:r>
              <a:rPr kumimoji="0" lang="en-US" sz="1800" b="0" i="0" u="none" strike="noStrike" kern="1200" cap="none" spc="0" normalizeH="0" baseline="0" noProof="0" dirty="0">
                <a:ln>
                  <a:noFill/>
                </a:ln>
                <a:solidFill>
                  <a:srgbClr val="192A57"/>
                </a:solidFill>
                <a:effectLst/>
                <a:uLnTx/>
                <a:uFillTx/>
                <a:latin typeface="Europa-Regular" panose="02000000000000000000" pitchFamily="2" charset="77"/>
                <a:ea typeface="+mn-ea"/>
                <a:cs typeface="Europa-Regular"/>
              </a:rPr>
              <a:t>with deepened understand of </a:t>
            </a:r>
            <a:r>
              <a:rPr kumimoji="0" lang="en-US" sz="1800" b="0" i="0" u="none" strike="noStrike" kern="1200" cap="none" spc="0" normalizeH="0" baseline="0" noProof="0" dirty="0">
                <a:ln>
                  <a:noFill/>
                </a:ln>
                <a:solidFill>
                  <a:srgbClr val="E45F2F"/>
                </a:solidFill>
                <a:effectLst/>
                <a:uLnTx/>
                <a:uFillTx/>
                <a:latin typeface="Europa-Bold" panose="02000000000000000000" pitchFamily="2" charset="0"/>
                <a:ea typeface="+mn-ea"/>
                <a:cs typeface="Europa-Regular"/>
              </a:rPr>
              <a:t>resource supply &amp; demand</a:t>
            </a:r>
          </a:p>
          <a:p>
            <a:pPr marL="0" marR="0" lvl="0" indent="0" algn="l" defTabSz="241063"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92A57"/>
              </a:solidFill>
              <a:effectLst/>
              <a:uLnTx/>
              <a:uFillTx/>
              <a:latin typeface="Europa-Bold" panose="02000000000000000000" pitchFamily="2" charset="77"/>
              <a:ea typeface="+mn-ea"/>
              <a:cs typeface="+mn-cs"/>
            </a:endParaRPr>
          </a:p>
        </p:txBody>
      </p:sp>
      <p:grpSp>
        <p:nvGrpSpPr>
          <p:cNvPr id="9" name="Group 8">
            <a:extLst>
              <a:ext uri="{FF2B5EF4-FFF2-40B4-BE49-F238E27FC236}">
                <a16:creationId xmlns:a16="http://schemas.microsoft.com/office/drawing/2014/main" id="{1F8552A3-7011-46F9-A452-CCE93B307DF9}"/>
              </a:ext>
            </a:extLst>
          </p:cNvPr>
          <p:cNvGrpSpPr/>
          <p:nvPr/>
        </p:nvGrpSpPr>
        <p:grpSpPr>
          <a:xfrm>
            <a:off x="6659852" y="1844465"/>
            <a:ext cx="5449464" cy="3685777"/>
            <a:chOff x="5287618" y="1077142"/>
            <a:chExt cx="6783710" cy="4643327"/>
          </a:xfrm>
        </p:grpSpPr>
        <p:pic>
          <p:nvPicPr>
            <p:cNvPr id="10" name="Picture 9">
              <a:extLst>
                <a:ext uri="{FF2B5EF4-FFF2-40B4-BE49-F238E27FC236}">
                  <a16:creationId xmlns:a16="http://schemas.microsoft.com/office/drawing/2014/main" id="{8E0CCAA7-DBD5-4FA9-BE25-04CA4D356648}"/>
                </a:ext>
              </a:extLst>
            </p:cNvPr>
            <p:cNvPicPr>
              <a:picLocks noChangeAspect="1"/>
            </p:cNvPicPr>
            <p:nvPr/>
          </p:nvPicPr>
          <p:blipFill>
            <a:blip r:embed="rId3"/>
            <a:stretch>
              <a:fillRect/>
            </a:stretch>
          </p:blipFill>
          <p:spPr>
            <a:xfrm>
              <a:off x="5287618" y="2082066"/>
              <a:ext cx="4909930" cy="2760507"/>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B181E51F-D0E9-4871-A12C-FE880964BC31}"/>
                </a:ext>
              </a:extLst>
            </p:cNvPr>
            <p:cNvPicPr>
              <a:picLocks noChangeAspect="1"/>
            </p:cNvPicPr>
            <p:nvPr/>
          </p:nvPicPr>
          <p:blipFill>
            <a:blip r:embed="rId4"/>
            <a:stretch>
              <a:fillRect/>
            </a:stretch>
          </p:blipFill>
          <p:spPr>
            <a:xfrm>
              <a:off x="7177581" y="2959962"/>
              <a:ext cx="4893747" cy="2760507"/>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2976F90D-57E1-432D-8604-3C0CF9AE4AC6}"/>
                </a:ext>
              </a:extLst>
            </p:cNvPr>
            <p:cNvPicPr>
              <a:picLocks noChangeAspect="1"/>
            </p:cNvPicPr>
            <p:nvPr/>
          </p:nvPicPr>
          <p:blipFill>
            <a:blip r:embed="rId5"/>
            <a:stretch>
              <a:fillRect/>
            </a:stretch>
          </p:blipFill>
          <p:spPr>
            <a:xfrm>
              <a:off x="6632713" y="1077142"/>
              <a:ext cx="4891705" cy="2760508"/>
            </a:xfrm>
            <a:prstGeom prst="rect">
              <a:avLst/>
            </a:prstGeom>
            <a:ln w="12700" cap="sq">
              <a:solidFill>
                <a:srgbClr val="000000"/>
              </a:solidFill>
              <a:miter lim="800000"/>
            </a:ln>
            <a:effectLst>
              <a:outerShdw blurRad="57150" dist="50800" dir="2700000" algn="tl" rotWithShape="0">
                <a:srgbClr val="000000">
                  <a:alpha val="40000"/>
                </a:srgbClr>
              </a:outerShdw>
            </a:effectLst>
          </p:spPr>
        </p:pic>
      </p:grpSp>
    </p:spTree>
    <p:extLst>
      <p:ext uri="{BB962C8B-B14F-4D97-AF65-F5344CB8AC3E}">
        <p14:creationId xmlns:p14="http://schemas.microsoft.com/office/powerpoint/2010/main" val="344268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4375233-BD1A-4DB6-8A96-2B58C798B695}"/>
              </a:ext>
            </a:extLst>
          </p:cNvPr>
          <p:cNvSpPr>
            <a:spLocks noGrp="1"/>
          </p:cNvSpPr>
          <p:nvPr>
            <p:ph type="sldNum" sz="quarter" idx="10"/>
          </p:nvPr>
        </p:nvSpPr>
        <p:spPr/>
        <p:txBody>
          <a:bodyPr/>
          <a:lstStyle/>
          <a:p>
            <a:fld id="{D8D877B3-D348-4611-9BDB-C5374591D951}" type="slidenum">
              <a:rPr lang="en-US" smtClean="0"/>
              <a:pPr/>
              <a:t>21</a:t>
            </a:fld>
            <a:endParaRPr lang="en-US" dirty="0"/>
          </a:p>
        </p:txBody>
      </p:sp>
      <p:sp>
        <p:nvSpPr>
          <p:cNvPr id="3" name="Title 2">
            <a:extLst>
              <a:ext uri="{FF2B5EF4-FFF2-40B4-BE49-F238E27FC236}">
                <a16:creationId xmlns:a16="http://schemas.microsoft.com/office/drawing/2014/main" id="{ECBD8C0C-B2BD-4868-9D59-D8536E7EC668}"/>
              </a:ext>
            </a:extLst>
          </p:cNvPr>
          <p:cNvSpPr>
            <a:spLocks noGrp="1"/>
          </p:cNvSpPr>
          <p:nvPr>
            <p:ph type="title"/>
          </p:nvPr>
        </p:nvSpPr>
        <p:spPr/>
        <p:txBody>
          <a:bodyPr/>
          <a:lstStyle/>
          <a:p>
            <a:r>
              <a:rPr lang="en-US" dirty="0">
                <a:solidFill>
                  <a:schemeClr val="bg1"/>
                </a:solidFill>
              </a:rPr>
              <a:t>DYAD 2</a:t>
            </a:r>
          </a:p>
        </p:txBody>
      </p:sp>
      <p:pic>
        <p:nvPicPr>
          <p:cNvPr id="4" name="Picture 2" descr="Aunt Bertha, a Public Benefit Corporation - Manager, PMO">
            <a:extLst>
              <a:ext uri="{FF2B5EF4-FFF2-40B4-BE49-F238E27FC236}">
                <a16:creationId xmlns:a16="http://schemas.microsoft.com/office/drawing/2014/main" id="{6514CB18-6B01-49A2-9F3D-5A1A5D4C99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8959" y="640799"/>
            <a:ext cx="5715000" cy="30003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trium Health | Find a Doctor">
            <a:extLst>
              <a:ext uri="{FF2B5EF4-FFF2-40B4-BE49-F238E27FC236}">
                <a16:creationId xmlns:a16="http://schemas.microsoft.com/office/drawing/2014/main" id="{5C506F26-F28F-4760-A501-A27100AFB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63" b="31724"/>
          <a:stretch/>
        </p:blipFill>
        <p:spPr bwMode="auto">
          <a:xfrm>
            <a:off x="5040919" y="4086805"/>
            <a:ext cx="7151081" cy="1412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662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sz="3200" dirty="0"/>
              <a:t>Kaitlyn Steepy</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22</a:t>
            </a:fld>
            <a:endParaRPr lang="en-US" dirty="0"/>
          </a:p>
        </p:txBody>
      </p:sp>
      <p:sp>
        <p:nvSpPr>
          <p:cNvPr id="7" name="TextBox 6"/>
          <p:cNvSpPr txBox="1"/>
          <p:nvPr/>
        </p:nvSpPr>
        <p:spPr>
          <a:xfrm>
            <a:off x="846073" y="2884258"/>
            <a:ext cx="5069273" cy="3046988"/>
          </a:xfrm>
          <a:prstGeom prst="rect">
            <a:avLst/>
          </a:prstGeom>
          <a:noFill/>
        </p:spPr>
        <p:txBody>
          <a:bodyPr wrap="square" lIns="0" rIns="0" rtlCol="0">
            <a:spAutoFit/>
          </a:bodyPr>
          <a:lstStyle/>
          <a:p>
            <a:r>
              <a:rPr lang="en-US" sz="1600" spc="50" dirty="0">
                <a:solidFill>
                  <a:srgbClr val="333333"/>
                </a:solidFill>
                <a:latin typeface="Century Gothic" panose="020B0502020202020204" pitchFamily="34" charset="0"/>
              </a:rPr>
              <a:t>Kaitlyn's background is rooted in health information technology, focusing on EHR and software implementation. Her career path led to her current role with Aunt Bertha, the nation's largest search and referral network. Drawing from healthcare tech and global consulting experience, Kaitlyn partners with and supports Atrium Health and other healthcare systems across the U.S. Together, these organizations are leveraging the power of technology to improve health equity through SDoH initiatives for vulnerable populations.</a:t>
            </a:r>
          </a:p>
        </p:txBody>
      </p:sp>
      <p:sp>
        <p:nvSpPr>
          <p:cNvPr id="8" name="TextBox 7"/>
          <p:cNvSpPr txBox="1"/>
          <p:nvPr/>
        </p:nvSpPr>
        <p:spPr>
          <a:xfrm>
            <a:off x="846073" y="1899071"/>
            <a:ext cx="4092467" cy="584775"/>
          </a:xfrm>
          <a:prstGeom prst="rect">
            <a:avLst/>
          </a:prstGeom>
          <a:noFill/>
        </p:spPr>
        <p:txBody>
          <a:bodyPr wrap="none" lIns="0" rIns="0" rtlCol="0">
            <a:spAutoFit/>
          </a:bodyPr>
          <a:lstStyle/>
          <a:p>
            <a:r>
              <a:rPr lang="en-US" sz="1600" dirty="0">
                <a:solidFill>
                  <a:srgbClr val="FF5A5A"/>
                </a:solidFill>
                <a:latin typeface="Century Gothic" panose="020B0502020202020204" pitchFamily="34" charset="0"/>
              </a:rPr>
              <a:t>Senior Customer Success Manager</a:t>
            </a:r>
          </a:p>
          <a:p>
            <a:r>
              <a:rPr lang="en-US" sz="1600" dirty="0">
                <a:solidFill>
                  <a:srgbClr val="FF5A5A"/>
                </a:solidFill>
                <a:latin typeface="Century Gothic" panose="020B0502020202020204" pitchFamily="34" charset="0"/>
              </a:rPr>
              <a:t>Aunt Bertha, a Public Benefit Corporation</a:t>
            </a:r>
          </a:p>
        </p:txBody>
      </p:sp>
      <p:pic>
        <p:nvPicPr>
          <p:cNvPr id="4" name="Picture Placeholder 3"/>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2612" r="12612"/>
          <a:stretch>
            <a:fillRect/>
          </a:stretch>
        </p:blipFill>
        <p:spPr/>
      </p:pic>
    </p:spTree>
    <p:extLst>
      <p:ext uri="{BB962C8B-B14F-4D97-AF65-F5344CB8AC3E}">
        <p14:creationId xmlns:p14="http://schemas.microsoft.com/office/powerpoint/2010/main" val="20358912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none"/>
          <a:lstStyle/>
          <a:p>
            <a:r>
              <a:rPr lang="en-US" sz="3200" dirty="0"/>
              <a:t>Jamie Sunde</a:t>
            </a:r>
            <a:br>
              <a:rPr lang="en-US" sz="3200" dirty="0"/>
            </a:br>
            <a:r>
              <a:rPr lang="en-US" sz="3200" dirty="0"/>
              <a:t>MPH, MBA, CPHQ </a:t>
            </a:r>
          </a:p>
        </p:txBody>
      </p:sp>
      <p:sp>
        <p:nvSpPr>
          <p:cNvPr id="3" name="Slide Number Placeholder 2"/>
          <p:cNvSpPr>
            <a:spLocks noGrp="1"/>
          </p:cNvSpPr>
          <p:nvPr>
            <p:ph type="sldNum" sz="quarter" idx="10"/>
          </p:nvPr>
        </p:nvSpPr>
        <p:spPr/>
        <p:txBody>
          <a:bodyPr/>
          <a:lstStyle/>
          <a:p>
            <a:fld id="{D8D877B3-D348-4611-9BDB-C5374591D951}" type="slidenum">
              <a:rPr lang="en-US" smtClean="0"/>
              <a:pPr/>
              <a:t>23</a:t>
            </a:fld>
            <a:endParaRPr lang="en-US" dirty="0"/>
          </a:p>
        </p:txBody>
      </p:sp>
      <p:sp>
        <p:nvSpPr>
          <p:cNvPr id="7" name="TextBox 6"/>
          <p:cNvSpPr txBox="1"/>
          <p:nvPr/>
        </p:nvSpPr>
        <p:spPr>
          <a:xfrm>
            <a:off x="846073" y="2865863"/>
            <a:ext cx="5363137" cy="3188565"/>
          </a:xfrm>
          <a:prstGeom prst="rect">
            <a:avLst/>
          </a:prstGeom>
          <a:noFill/>
        </p:spPr>
        <p:txBody>
          <a:bodyPr wrap="square" lIns="0" rIns="0" rtlCol="0">
            <a:spAutoFit/>
          </a:bodyPr>
          <a:lstStyle/>
          <a:p>
            <a:pPr marR="0" lvl="0">
              <a:lnSpc>
                <a:spcPct val="115000"/>
              </a:lnSpc>
              <a:spcBef>
                <a:spcPts val="0"/>
              </a:spcBef>
              <a:spcAft>
                <a:spcPts val="1000"/>
              </a:spcAft>
              <a:buSzPts val="1000"/>
              <a:tabLst>
                <a:tab pos="685800" algn="l"/>
              </a:tabLst>
            </a:pPr>
            <a:r>
              <a:rPr lang="en-US" sz="1600" spc="50" dirty="0">
                <a:solidFill>
                  <a:srgbClr val="333333"/>
                </a:solidFill>
                <a:effectLst/>
                <a:latin typeface="Century Gothic" panose="020B0502020202020204" pitchFamily="34" charset="0"/>
                <a:ea typeface="Calibri" panose="020F0502020204030204" pitchFamily="34" charset="0"/>
                <a:cs typeface="Times New Roman (Body CS)"/>
              </a:rPr>
              <a:t>Jamie has worked her entire career in the Healthcare industry, beginning in healthcare quality within a Community Health Clinic and Federally Qualified Health Center (FQHC) system in southern California. Most recently, she has spent the last 9 years focused on Community Health at Atrium. Jamie is focused on improving access and the delivery of meaningful and equitable health care to the underserved and underinsured through community program planning with prevention, lifestyle change, and policy development.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846074" y="2182262"/>
            <a:ext cx="3319820" cy="584775"/>
          </a:xfrm>
          <a:prstGeom prst="rect">
            <a:avLst/>
          </a:prstGeom>
          <a:noFill/>
        </p:spPr>
        <p:txBody>
          <a:bodyPr wrap="none" lIns="0" rIns="0" rtlCol="0">
            <a:spAutoFit/>
          </a:bodyPr>
          <a:lstStyle/>
          <a:p>
            <a:r>
              <a:rPr lang="en-US" sz="1600" dirty="0">
                <a:solidFill>
                  <a:srgbClr val="FF5A5A"/>
                </a:solidFill>
                <a:latin typeface="Century Gothic" panose="020B0502020202020204" pitchFamily="34" charset="0"/>
              </a:rPr>
              <a:t>Senior Management Associate</a:t>
            </a:r>
          </a:p>
          <a:p>
            <a:r>
              <a:rPr lang="en-US" sz="1600" dirty="0">
                <a:solidFill>
                  <a:srgbClr val="FF5A5A"/>
                </a:solidFill>
                <a:latin typeface="Century Gothic" panose="020B0502020202020204" pitchFamily="34" charset="0"/>
              </a:rPr>
              <a:t>Community Health, Atrium Health</a:t>
            </a:r>
          </a:p>
        </p:txBody>
      </p:sp>
      <p:pic>
        <p:nvPicPr>
          <p:cNvPr id="4" name="Picture Placeholder 3"/>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25123" r="25123"/>
          <a:stretch>
            <a:fillRect/>
          </a:stretch>
        </p:blipFill>
        <p:spPr/>
      </p:pic>
    </p:spTree>
    <p:extLst>
      <p:ext uri="{BB962C8B-B14F-4D97-AF65-F5344CB8AC3E}">
        <p14:creationId xmlns:p14="http://schemas.microsoft.com/office/powerpoint/2010/main" val="6358430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3076" name="Picture 4">
            <a:extLst>
              <a:ext uri="{FF2B5EF4-FFF2-40B4-BE49-F238E27FC236}">
                <a16:creationId xmlns:a16="http://schemas.microsoft.com/office/drawing/2014/main" id="{7CAD5BA6-9351-5348-B794-3F43B80115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05155" y="3604600"/>
            <a:ext cx="689336" cy="1345653"/>
          </a:xfrm>
          <a:prstGeom prst="rect">
            <a:avLst/>
          </a:prstGeom>
          <a:noFill/>
          <a:extLst>
            <a:ext uri="{909E8E84-426E-40DD-AFC4-6F175D3DCCD1}">
              <a14:hiddenFill xmlns:a14="http://schemas.microsoft.com/office/drawing/2010/main">
                <a:solidFill>
                  <a:srgbClr val="FFFFFF"/>
                </a:solidFill>
              </a14:hiddenFill>
            </a:ext>
          </a:extLst>
        </p:spPr>
      </p:pic>
      <p:sp>
        <p:nvSpPr>
          <p:cNvPr id="20" name="Google Shape;1039;p63">
            <a:extLst>
              <a:ext uri="{FF2B5EF4-FFF2-40B4-BE49-F238E27FC236}">
                <a16:creationId xmlns:a16="http://schemas.microsoft.com/office/drawing/2014/main" id="{EE0376FE-4DCC-1E4E-9CEE-1B653CF8D75B}"/>
              </a:ext>
            </a:extLst>
          </p:cNvPr>
          <p:cNvSpPr txBox="1"/>
          <p:nvPr/>
        </p:nvSpPr>
        <p:spPr>
          <a:xfrm>
            <a:off x="1392076" y="4080043"/>
            <a:ext cx="1586400" cy="414800"/>
          </a:xfrm>
          <a:prstGeom prst="rect">
            <a:avLst/>
          </a:prstGeom>
          <a:noFill/>
          <a:ln>
            <a:noFill/>
          </a:ln>
        </p:spPr>
        <p:txBody>
          <a:bodyPr spcFirstLastPara="1" wrap="square" lIns="121900" tIns="121900" rIns="121900" bIns="121900" anchor="ctr" anchorCtr="0">
            <a:noAutofit/>
          </a:bodyPr>
          <a:lstStyle/>
          <a:p>
            <a:pPr algn="ctr"/>
            <a:r>
              <a:rPr lang="en" sz="2133">
                <a:solidFill>
                  <a:srgbClr val="361214"/>
                </a:solidFill>
                <a:latin typeface="Calibri"/>
                <a:ea typeface="Calibri"/>
                <a:cs typeface="Calibri"/>
                <a:sym typeface="Calibri"/>
              </a:rPr>
              <a:t>Seeker</a:t>
            </a:r>
            <a:endParaRPr sz="2400" dirty="0">
              <a:solidFill>
                <a:srgbClr val="361214"/>
              </a:solidFill>
            </a:endParaRPr>
          </a:p>
        </p:txBody>
      </p:sp>
      <p:pic>
        <p:nvPicPr>
          <p:cNvPr id="21" name="Google Shape;1040;p63">
            <a:extLst>
              <a:ext uri="{FF2B5EF4-FFF2-40B4-BE49-F238E27FC236}">
                <a16:creationId xmlns:a16="http://schemas.microsoft.com/office/drawing/2014/main" id="{57297DF7-09E2-7945-9D68-E3DC01468FD7}"/>
              </a:ext>
            </a:extLst>
          </p:cNvPr>
          <p:cNvPicPr preferRelativeResize="0"/>
          <p:nvPr/>
        </p:nvPicPr>
        <p:blipFill>
          <a:blip r:embed="rId4">
            <a:alphaModFix/>
          </a:blip>
          <a:stretch>
            <a:fillRect/>
          </a:stretch>
        </p:blipFill>
        <p:spPr>
          <a:xfrm>
            <a:off x="8578739" y="3703653"/>
            <a:ext cx="697365" cy="994075"/>
          </a:xfrm>
          <a:prstGeom prst="rect">
            <a:avLst/>
          </a:prstGeom>
          <a:noFill/>
          <a:ln>
            <a:noFill/>
          </a:ln>
        </p:spPr>
      </p:pic>
      <p:pic>
        <p:nvPicPr>
          <p:cNvPr id="22" name="Google Shape;1041;p63">
            <a:extLst>
              <a:ext uri="{FF2B5EF4-FFF2-40B4-BE49-F238E27FC236}">
                <a16:creationId xmlns:a16="http://schemas.microsoft.com/office/drawing/2014/main" id="{005F11EF-50DE-9E4A-9AF2-216438923C1C}"/>
              </a:ext>
            </a:extLst>
          </p:cNvPr>
          <p:cNvPicPr preferRelativeResize="0"/>
          <p:nvPr/>
        </p:nvPicPr>
        <p:blipFill>
          <a:blip r:embed="rId5">
            <a:alphaModFix/>
          </a:blip>
          <a:stretch>
            <a:fillRect/>
          </a:stretch>
        </p:blipFill>
        <p:spPr>
          <a:xfrm>
            <a:off x="8951337" y="4143443"/>
            <a:ext cx="589397" cy="747100"/>
          </a:xfrm>
          <a:prstGeom prst="rect">
            <a:avLst/>
          </a:prstGeom>
          <a:noFill/>
          <a:ln>
            <a:noFill/>
          </a:ln>
        </p:spPr>
      </p:pic>
      <p:sp>
        <p:nvSpPr>
          <p:cNvPr id="23" name="Google Shape;1042;p63">
            <a:extLst>
              <a:ext uri="{FF2B5EF4-FFF2-40B4-BE49-F238E27FC236}">
                <a16:creationId xmlns:a16="http://schemas.microsoft.com/office/drawing/2014/main" id="{9036B80D-F029-7849-AA53-C8430F7D820D}"/>
              </a:ext>
            </a:extLst>
          </p:cNvPr>
          <p:cNvSpPr txBox="1"/>
          <p:nvPr/>
        </p:nvSpPr>
        <p:spPr>
          <a:xfrm>
            <a:off x="9320710" y="4080043"/>
            <a:ext cx="1586400" cy="414800"/>
          </a:xfrm>
          <a:prstGeom prst="rect">
            <a:avLst/>
          </a:prstGeom>
          <a:noFill/>
          <a:ln>
            <a:noFill/>
          </a:ln>
        </p:spPr>
        <p:txBody>
          <a:bodyPr spcFirstLastPara="1" wrap="square" lIns="121900" tIns="121900" rIns="121900" bIns="121900" anchor="ctr" anchorCtr="0">
            <a:noAutofit/>
          </a:bodyPr>
          <a:lstStyle/>
          <a:p>
            <a:pPr algn="ctr"/>
            <a:r>
              <a:rPr lang="en" sz="2133">
                <a:solidFill>
                  <a:srgbClr val="361214"/>
                </a:solidFill>
                <a:latin typeface="Calibri"/>
                <a:ea typeface="Calibri"/>
                <a:cs typeface="Calibri"/>
                <a:sym typeface="Calibri"/>
              </a:rPr>
              <a:t>Programs</a:t>
            </a:r>
            <a:endParaRPr sz="2400" dirty="0">
              <a:solidFill>
                <a:srgbClr val="361214"/>
              </a:solidFill>
            </a:endParaRPr>
          </a:p>
        </p:txBody>
      </p:sp>
      <p:sp>
        <p:nvSpPr>
          <p:cNvPr id="24" name="Google Shape;1043;p63">
            <a:extLst>
              <a:ext uri="{FF2B5EF4-FFF2-40B4-BE49-F238E27FC236}">
                <a16:creationId xmlns:a16="http://schemas.microsoft.com/office/drawing/2014/main" id="{5769BA76-D956-2A45-ADB9-3C594B8807A7}"/>
              </a:ext>
            </a:extLst>
          </p:cNvPr>
          <p:cNvSpPr/>
          <p:nvPr/>
        </p:nvSpPr>
        <p:spPr>
          <a:xfrm>
            <a:off x="3532570" y="3430976"/>
            <a:ext cx="4912000" cy="2083467"/>
          </a:xfrm>
          <a:custGeom>
            <a:avLst/>
            <a:gdLst/>
            <a:ahLst/>
            <a:cxnLst/>
            <a:rect l="l" t="t" r="r" b="b"/>
            <a:pathLst>
              <a:path w="147360" h="62504" extrusionOk="0">
                <a:moveTo>
                  <a:pt x="0" y="27129"/>
                </a:moveTo>
                <a:lnTo>
                  <a:pt x="23004" y="62504"/>
                </a:lnTo>
                <a:lnTo>
                  <a:pt x="61635" y="0"/>
                </a:lnTo>
                <a:lnTo>
                  <a:pt x="15625" y="13456"/>
                </a:lnTo>
                <a:lnTo>
                  <a:pt x="83120" y="58380"/>
                </a:lnTo>
                <a:lnTo>
                  <a:pt x="128696" y="4124"/>
                </a:lnTo>
                <a:lnTo>
                  <a:pt x="142368" y="61202"/>
                </a:lnTo>
                <a:lnTo>
                  <a:pt x="69665" y="12371"/>
                </a:lnTo>
                <a:lnTo>
                  <a:pt x="39498" y="58597"/>
                </a:lnTo>
                <a:lnTo>
                  <a:pt x="108946" y="9332"/>
                </a:lnTo>
                <a:lnTo>
                  <a:pt x="124355" y="26260"/>
                </a:lnTo>
                <a:lnTo>
                  <a:pt x="147360" y="26260"/>
                </a:lnTo>
              </a:path>
            </a:pathLst>
          </a:custGeom>
          <a:noFill/>
          <a:ln w="19050" cap="flat" cmpd="sng">
            <a:solidFill>
              <a:schemeClr val="dk1"/>
            </a:solidFill>
            <a:prstDash val="solid"/>
            <a:round/>
            <a:headEnd type="none" w="med" len="med"/>
            <a:tailEnd type="triangle" w="med" len="med"/>
          </a:ln>
        </p:spPr>
      </p:sp>
      <p:sp>
        <p:nvSpPr>
          <p:cNvPr id="25" name="Google Shape;1044;p63">
            <a:extLst>
              <a:ext uri="{FF2B5EF4-FFF2-40B4-BE49-F238E27FC236}">
                <a16:creationId xmlns:a16="http://schemas.microsoft.com/office/drawing/2014/main" id="{2ED829FC-5351-6E45-88F9-85042EEBF51C}"/>
              </a:ext>
            </a:extLst>
          </p:cNvPr>
          <p:cNvSpPr/>
          <p:nvPr/>
        </p:nvSpPr>
        <p:spPr>
          <a:xfrm>
            <a:off x="4184970" y="5407717"/>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26" name="Google Shape;1045;p63">
            <a:extLst>
              <a:ext uri="{FF2B5EF4-FFF2-40B4-BE49-F238E27FC236}">
                <a16:creationId xmlns:a16="http://schemas.microsoft.com/office/drawing/2014/main" id="{D1AE1388-080B-2D49-8B49-606FF6301B5F}"/>
              </a:ext>
            </a:extLst>
          </p:cNvPr>
          <p:cNvSpPr/>
          <p:nvPr/>
        </p:nvSpPr>
        <p:spPr>
          <a:xfrm>
            <a:off x="5480536" y="3356284"/>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27" name="Google Shape;1046;p63">
            <a:extLst>
              <a:ext uri="{FF2B5EF4-FFF2-40B4-BE49-F238E27FC236}">
                <a16:creationId xmlns:a16="http://schemas.microsoft.com/office/drawing/2014/main" id="{E396E82B-1144-244B-85FA-93AFB6169BBA}"/>
              </a:ext>
            </a:extLst>
          </p:cNvPr>
          <p:cNvSpPr/>
          <p:nvPr/>
        </p:nvSpPr>
        <p:spPr>
          <a:xfrm>
            <a:off x="3976470" y="3795751"/>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28" name="Google Shape;1047;p63">
            <a:extLst>
              <a:ext uri="{FF2B5EF4-FFF2-40B4-BE49-F238E27FC236}">
                <a16:creationId xmlns:a16="http://schemas.microsoft.com/office/drawing/2014/main" id="{0EF7DAD5-E954-504B-BFC7-9EF469EA0A5C}"/>
              </a:ext>
            </a:extLst>
          </p:cNvPr>
          <p:cNvSpPr/>
          <p:nvPr/>
        </p:nvSpPr>
        <p:spPr>
          <a:xfrm>
            <a:off x="5771203" y="3795751"/>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29" name="Google Shape;1048;p63">
            <a:extLst>
              <a:ext uri="{FF2B5EF4-FFF2-40B4-BE49-F238E27FC236}">
                <a16:creationId xmlns:a16="http://schemas.microsoft.com/office/drawing/2014/main" id="{7E87CA90-9E2C-BD4D-B0D3-B7E4AC61BC1D}"/>
              </a:ext>
            </a:extLst>
          </p:cNvPr>
          <p:cNvSpPr/>
          <p:nvPr/>
        </p:nvSpPr>
        <p:spPr>
          <a:xfrm>
            <a:off x="4773503" y="5287284"/>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0" name="Google Shape;1049;p63">
            <a:extLst>
              <a:ext uri="{FF2B5EF4-FFF2-40B4-BE49-F238E27FC236}">
                <a16:creationId xmlns:a16="http://schemas.microsoft.com/office/drawing/2014/main" id="{67E8A071-960A-2947-9509-55965A2CDC61}"/>
              </a:ext>
            </a:extLst>
          </p:cNvPr>
          <p:cNvSpPr/>
          <p:nvPr/>
        </p:nvSpPr>
        <p:spPr>
          <a:xfrm>
            <a:off x="6213736" y="5287284"/>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1" name="Google Shape;1050;p63">
            <a:extLst>
              <a:ext uri="{FF2B5EF4-FFF2-40B4-BE49-F238E27FC236}">
                <a16:creationId xmlns:a16="http://schemas.microsoft.com/office/drawing/2014/main" id="{F36B6A1C-D674-5144-B68E-87D5338C765C}"/>
              </a:ext>
            </a:extLst>
          </p:cNvPr>
          <p:cNvSpPr/>
          <p:nvPr/>
        </p:nvSpPr>
        <p:spPr>
          <a:xfrm>
            <a:off x="8182070" y="5344451"/>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2" name="Google Shape;1051;p63">
            <a:extLst>
              <a:ext uri="{FF2B5EF4-FFF2-40B4-BE49-F238E27FC236}">
                <a16:creationId xmlns:a16="http://schemas.microsoft.com/office/drawing/2014/main" id="{3268E69D-1CC9-994C-96DA-0CEB711DA4F1}"/>
              </a:ext>
            </a:extLst>
          </p:cNvPr>
          <p:cNvSpPr/>
          <p:nvPr/>
        </p:nvSpPr>
        <p:spPr>
          <a:xfrm>
            <a:off x="7068670" y="3703651"/>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3" name="Google Shape;1052;p63">
            <a:extLst>
              <a:ext uri="{FF2B5EF4-FFF2-40B4-BE49-F238E27FC236}">
                <a16:creationId xmlns:a16="http://schemas.microsoft.com/office/drawing/2014/main" id="{8DD2DDA4-5055-DE48-A0C4-1B3EB66906B8}"/>
              </a:ext>
            </a:extLst>
          </p:cNvPr>
          <p:cNvSpPr/>
          <p:nvPr/>
        </p:nvSpPr>
        <p:spPr>
          <a:xfrm>
            <a:off x="7713136" y="3481317"/>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4" name="Google Shape;1053;p63">
            <a:extLst>
              <a:ext uri="{FF2B5EF4-FFF2-40B4-BE49-F238E27FC236}">
                <a16:creationId xmlns:a16="http://schemas.microsoft.com/office/drawing/2014/main" id="{37C577B9-2744-D648-ADE7-6D89B15AD1B2}"/>
              </a:ext>
            </a:extLst>
          </p:cNvPr>
          <p:cNvSpPr/>
          <p:nvPr/>
        </p:nvSpPr>
        <p:spPr>
          <a:xfrm>
            <a:off x="7605270" y="4202451"/>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5" name="Google Shape;1054;p63">
            <a:extLst>
              <a:ext uri="{FF2B5EF4-FFF2-40B4-BE49-F238E27FC236}">
                <a16:creationId xmlns:a16="http://schemas.microsoft.com/office/drawing/2014/main" id="{6A78F809-7D2B-234D-B759-3211AD408AFB}"/>
              </a:ext>
            </a:extLst>
          </p:cNvPr>
          <p:cNvSpPr/>
          <p:nvPr/>
        </p:nvSpPr>
        <p:spPr>
          <a:xfrm>
            <a:off x="3424736" y="4256817"/>
            <a:ext cx="170000" cy="170000"/>
          </a:xfrm>
          <a:prstGeom prst="ellipse">
            <a:avLst/>
          </a:prstGeom>
          <a:solidFill>
            <a:schemeClr val="lt2"/>
          </a:solidFill>
          <a:ln>
            <a:noFill/>
          </a:ln>
        </p:spPr>
        <p:txBody>
          <a:bodyPr spcFirstLastPara="1" wrap="square" lIns="121900" tIns="121900" rIns="121900" bIns="121900" anchor="ctr" anchorCtr="0">
            <a:noAutofit/>
          </a:bodyPr>
          <a:lstStyle/>
          <a:p>
            <a:endParaRPr sz="2400" dirty="0"/>
          </a:p>
        </p:txBody>
      </p:sp>
      <p:sp>
        <p:nvSpPr>
          <p:cNvPr id="36" name="Google Shape;1055;p63">
            <a:extLst>
              <a:ext uri="{FF2B5EF4-FFF2-40B4-BE49-F238E27FC236}">
                <a16:creationId xmlns:a16="http://schemas.microsoft.com/office/drawing/2014/main" id="{A5F782AC-C02E-CC4B-9644-23734C996F23}"/>
              </a:ext>
            </a:extLst>
          </p:cNvPr>
          <p:cNvSpPr txBox="1"/>
          <p:nvPr/>
        </p:nvSpPr>
        <p:spPr>
          <a:xfrm>
            <a:off x="1308336" y="1449739"/>
            <a:ext cx="9810800" cy="1570000"/>
          </a:xfrm>
          <a:prstGeom prst="rect">
            <a:avLst/>
          </a:prstGeom>
          <a:noFill/>
          <a:ln>
            <a:noFill/>
          </a:ln>
        </p:spPr>
        <p:txBody>
          <a:bodyPr spcFirstLastPara="1" wrap="square" lIns="121900" tIns="121900" rIns="121900" bIns="121900" anchor="t" anchorCtr="0">
            <a:noAutofit/>
          </a:bodyPr>
          <a:lstStyle/>
          <a:p>
            <a:pPr algn="ctr"/>
            <a:r>
              <a:rPr lang="en" sz="4267" b="1" dirty="0">
                <a:solidFill>
                  <a:srgbClr val="361214"/>
                </a:solidFill>
                <a:latin typeface="Source Sans Pro"/>
                <a:ea typeface="Source Sans Pro"/>
                <a:cs typeface="Source Sans Pro"/>
                <a:sym typeface="Source Sans Pro"/>
              </a:rPr>
              <a:t>It’s too hard to navigate the system.</a:t>
            </a:r>
            <a:endParaRPr sz="4267" b="1" dirty="0">
              <a:solidFill>
                <a:srgbClr val="361214"/>
              </a:solidFill>
              <a:latin typeface="Source Sans Pro"/>
              <a:ea typeface="Source Sans Pro"/>
              <a:cs typeface="Source Sans Pro"/>
              <a:sym typeface="Source Sans Pro"/>
            </a:endParaRPr>
          </a:p>
        </p:txBody>
      </p:sp>
      <p:sp>
        <p:nvSpPr>
          <p:cNvPr id="2" name="Rectangle 1">
            <a:extLst>
              <a:ext uri="{FF2B5EF4-FFF2-40B4-BE49-F238E27FC236}">
                <a16:creationId xmlns:a16="http://schemas.microsoft.com/office/drawing/2014/main" id="{397C9983-5018-4EBC-8999-D7CDDDDD3D9E}"/>
              </a:ext>
            </a:extLst>
          </p:cNvPr>
          <p:cNvSpPr/>
          <p:nvPr/>
        </p:nvSpPr>
        <p:spPr>
          <a:xfrm>
            <a:off x="11229374"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20A7DCF-3394-43D1-96C9-E4B0F224B7EE}"/>
              </a:ext>
            </a:extLst>
          </p:cNvPr>
          <p:cNvSpPr/>
          <p:nvPr/>
        </p:nvSpPr>
        <p:spPr>
          <a:xfrm>
            <a:off x="962626"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19" name="Picture 4">
            <a:extLst>
              <a:ext uri="{FF2B5EF4-FFF2-40B4-BE49-F238E27FC236}">
                <a16:creationId xmlns:a16="http://schemas.microsoft.com/office/drawing/2014/main" id="{991881E4-9B05-2444-92D6-B860DB52EC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605155" y="3604600"/>
            <a:ext cx="689336" cy="1345653"/>
          </a:xfrm>
          <a:prstGeom prst="rect">
            <a:avLst/>
          </a:prstGeom>
          <a:noFill/>
          <a:extLst>
            <a:ext uri="{909E8E84-426E-40DD-AFC4-6F175D3DCCD1}">
              <a14:hiddenFill xmlns:a14="http://schemas.microsoft.com/office/drawing/2010/main">
                <a:solidFill>
                  <a:srgbClr val="FFFFFF"/>
                </a:solidFill>
              </a14:hiddenFill>
            </a:ext>
          </a:extLst>
        </p:spPr>
      </p:pic>
      <p:sp>
        <p:nvSpPr>
          <p:cNvPr id="1060" name="Google Shape;1060;p64"/>
          <p:cNvSpPr txBox="1"/>
          <p:nvPr/>
        </p:nvSpPr>
        <p:spPr>
          <a:xfrm>
            <a:off x="1562800" y="1458029"/>
            <a:ext cx="9066400" cy="1522400"/>
          </a:xfrm>
          <a:prstGeom prst="rect">
            <a:avLst/>
          </a:prstGeom>
          <a:noFill/>
          <a:ln>
            <a:noFill/>
          </a:ln>
        </p:spPr>
        <p:txBody>
          <a:bodyPr spcFirstLastPara="1" wrap="square" lIns="121900" tIns="121900" rIns="121900" bIns="121900" anchor="t" anchorCtr="0">
            <a:noAutofit/>
          </a:bodyPr>
          <a:lstStyle/>
          <a:p>
            <a:pPr algn="ctr"/>
            <a:r>
              <a:rPr lang="en" sz="4267" b="1" dirty="0">
                <a:solidFill>
                  <a:srgbClr val="361214"/>
                </a:solidFill>
                <a:latin typeface="Source Sans Pro"/>
                <a:ea typeface="Source Sans Pro"/>
                <a:cs typeface="Source Sans Pro"/>
                <a:sym typeface="Source Sans Pro"/>
              </a:rPr>
              <a:t>We’re trying to make it easier…</a:t>
            </a:r>
            <a:endParaRPr sz="4267" b="1" dirty="0">
              <a:solidFill>
                <a:srgbClr val="361214"/>
              </a:solidFill>
              <a:latin typeface="Source Sans Pro"/>
              <a:ea typeface="Source Sans Pro"/>
              <a:cs typeface="Source Sans Pro"/>
              <a:sym typeface="Source Sans Pro"/>
            </a:endParaRPr>
          </a:p>
        </p:txBody>
      </p:sp>
      <p:cxnSp>
        <p:nvCxnSpPr>
          <p:cNvPr id="1061" name="Google Shape;1061;p64"/>
          <p:cNvCxnSpPr/>
          <p:nvPr/>
        </p:nvCxnSpPr>
        <p:spPr>
          <a:xfrm>
            <a:off x="3403442" y="4291095"/>
            <a:ext cx="4958400" cy="0"/>
          </a:xfrm>
          <a:prstGeom prst="straightConnector1">
            <a:avLst/>
          </a:prstGeom>
          <a:noFill/>
          <a:ln w="19050" cap="flat" cmpd="sng">
            <a:solidFill>
              <a:srgbClr val="361214"/>
            </a:solidFill>
            <a:prstDash val="solid"/>
            <a:round/>
            <a:headEnd type="none" w="med" len="med"/>
            <a:tailEnd type="triangle" w="med" len="med"/>
          </a:ln>
        </p:spPr>
      </p:cxnSp>
      <p:cxnSp>
        <p:nvCxnSpPr>
          <p:cNvPr id="1062" name="Google Shape;1062;p64"/>
          <p:cNvCxnSpPr>
            <a:endCxn id="1063" idx="0"/>
          </p:cNvCxnSpPr>
          <p:nvPr/>
        </p:nvCxnSpPr>
        <p:spPr>
          <a:xfrm>
            <a:off x="5882642" y="3804495"/>
            <a:ext cx="0" cy="401600"/>
          </a:xfrm>
          <a:prstGeom prst="straightConnector1">
            <a:avLst/>
          </a:prstGeom>
          <a:noFill/>
          <a:ln w="19050" cap="flat" cmpd="sng">
            <a:solidFill>
              <a:srgbClr val="361214"/>
            </a:solidFill>
            <a:prstDash val="solid"/>
            <a:round/>
            <a:headEnd type="none" w="med" len="med"/>
            <a:tailEnd type="none" w="med" len="med"/>
          </a:ln>
        </p:spPr>
      </p:cxnSp>
      <p:sp>
        <p:nvSpPr>
          <p:cNvPr id="1064" name="Google Shape;1064;p64"/>
          <p:cNvSpPr txBox="1"/>
          <p:nvPr/>
        </p:nvSpPr>
        <p:spPr>
          <a:xfrm>
            <a:off x="3764642" y="3162854"/>
            <a:ext cx="4391200" cy="414800"/>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Browse social service programs across service categories</a:t>
            </a:r>
            <a:endParaRPr sz="2400" dirty="0">
              <a:solidFill>
                <a:srgbClr val="361214"/>
              </a:solidFill>
            </a:endParaRPr>
          </a:p>
        </p:txBody>
      </p:sp>
      <p:sp>
        <p:nvSpPr>
          <p:cNvPr id="1065" name="Google Shape;1065;p64"/>
          <p:cNvSpPr txBox="1"/>
          <p:nvPr/>
        </p:nvSpPr>
        <p:spPr>
          <a:xfrm>
            <a:off x="5882642" y="4985171"/>
            <a:ext cx="2683200" cy="414800"/>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Securely connect to programs that fit your needs</a:t>
            </a:r>
            <a:endParaRPr sz="2400" dirty="0">
              <a:solidFill>
                <a:srgbClr val="361214"/>
              </a:solidFill>
            </a:endParaRPr>
          </a:p>
        </p:txBody>
      </p:sp>
      <p:cxnSp>
        <p:nvCxnSpPr>
          <p:cNvPr id="1066" name="Google Shape;1066;p64"/>
          <p:cNvCxnSpPr>
            <a:stCxn id="1067" idx="4"/>
          </p:cNvCxnSpPr>
          <p:nvPr/>
        </p:nvCxnSpPr>
        <p:spPr>
          <a:xfrm>
            <a:off x="4542209" y="4376095"/>
            <a:ext cx="0" cy="406400"/>
          </a:xfrm>
          <a:prstGeom prst="straightConnector1">
            <a:avLst/>
          </a:prstGeom>
          <a:noFill/>
          <a:ln w="19050" cap="flat" cmpd="sng">
            <a:solidFill>
              <a:srgbClr val="361214"/>
            </a:solidFill>
            <a:prstDash val="solid"/>
            <a:round/>
            <a:headEnd type="none" w="med" len="med"/>
            <a:tailEnd type="none" w="med" len="med"/>
          </a:ln>
        </p:spPr>
      </p:cxnSp>
      <p:sp>
        <p:nvSpPr>
          <p:cNvPr id="1068" name="Google Shape;1068;p64"/>
          <p:cNvSpPr txBox="1"/>
          <p:nvPr/>
        </p:nvSpPr>
        <p:spPr>
          <a:xfrm>
            <a:off x="3749015" y="4977954"/>
            <a:ext cx="1586400" cy="414800"/>
          </a:xfrm>
          <a:prstGeom prst="rect">
            <a:avLst/>
          </a:prstGeom>
          <a:noFill/>
          <a:ln>
            <a:noFill/>
          </a:ln>
        </p:spPr>
        <p:txBody>
          <a:bodyPr spcFirstLastPara="1" wrap="square" lIns="121900" tIns="121900" rIns="121900" bIns="121900" anchor="ctr" anchorCtr="0">
            <a:noAutofit/>
          </a:bodyPr>
          <a:lstStyle/>
          <a:p>
            <a:pPr algn="ctr"/>
            <a:r>
              <a:rPr lang="en" sz="2133">
                <a:solidFill>
                  <a:srgbClr val="361214"/>
                </a:solidFill>
                <a:latin typeface="Calibri"/>
                <a:ea typeface="Calibri"/>
                <a:cs typeface="Calibri"/>
                <a:sym typeface="Calibri"/>
              </a:rPr>
              <a:t>Search by zip code</a:t>
            </a:r>
            <a:endParaRPr sz="2400" dirty="0">
              <a:solidFill>
                <a:srgbClr val="361214"/>
              </a:solidFill>
            </a:endParaRPr>
          </a:p>
        </p:txBody>
      </p:sp>
      <p:cxnSp>
        <p:nvCxnSpPr>
          <p:cNvPr id="1069" name="Google Shape;1069;p64"/>
          <p:cNvCxnSpPr>
            <a:stCxn id="1070" idx="4"/>
          </p:cNvCxnSpPr>
          <p:nvPr/>
        </p:nvCxnSpPr>
        <p:spPr>
          <a:xfrm>
            <a:off x="7224242" y="4376095"/>
            <a:ext cx="0" cy="406400"/>
          </a:xfrm>
          <a:prstGeom prst="straightConnector1">
            <a:avLst/>
          </a:prstGeom>
          <a:noFill/>
          <a:ln w="19050" cap="flat" cmpd="sng">
            <a:solidFill>
              <a:srgbClr val="361214"/>
            </a:solidFill>
            <a:prstDash val="solid"/>
            <a:round/>
            <a:headEnd type="none" w="med" len="med"/>
            <a:tailEnd type="none" w="med" len="med"/>
          </a:ln>
        </p:spPr>
      </p:cxnSp>
      <p:sp>
        <p:nvSpPr>
          <p:cNvPr id="1067" name="Google Shape;1067;p64"/>
          <p:cNvSpPr/>
          <p:nvPr/>
        </p:nvSpPr>
        <p:spPr>
          <a:xfrm>
            <a:off x="4457209" y="4206095"/>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1063" name="Google Shape;1063;p64"/>
          <p:cNvSpPr/>
          <p:nvPr/>
        </p:nvSpPr>
        <p:spPr>
          <a:xfrm>
            <a:off x="5797642" y="4206095"/>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1070" name="Google Shape;1070;p64"/>
          <p:cNvSpPr/>
          <p:nvPr/>
        </p:nvSpPr>
        <p:spPr>
          <a:xfrm>
            <a:off x="7139242" y="4206095"/>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1072" name="Google Shape;1072;p64"/>
          <p:cNvSpPr txBox="1"/>
          <p:nvPr/>
        </p:nvSpPr>
        <p:spPr>
          <a:xfrm>
            <a:off x="1395690" y="4074021"/>
            <a:ext cx="1586400" cy="414800"/>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Seeker</a:t>
            </a:r>
            <a:endParaRPr sz="2400" dirty="0">
              <a:solidFill>
                <a:srgbClr val="361214"/>
              </a:solidFill>
            </a:endParaRPr>
          </a:p>
        </p:txBody>
      </p:sp>
      <p:pic>
        <p:nvPicPr>
          <p:cNvPr id="1073" name="Google Shape;1073;p64"/>
          <p:cNvPicPr preferRelativeResize="0"/>
          <p:nvPr/>
        </p:nvPicPr>
        <p:blipFill>
          <a:blip r:embed="rId4">
            <a:alphaModFix/>
          </a:blip>
          <a:stretch>
            <a:fillRect/>
          </a:stretch>
        </p:blipFill>
        <p:spPr>
          <a:xfrm>
            <a:off x="8570778" y="3697631"/>
            <a:ext cx="697365" cy="994075"/>
          </a:xfrm>
          <a:prstGeom prst="rect">
            <a:avLst/>
          </a:prstGeom>
          <a:noFill/>
          <a:ln>
            <a:noFill/>
          </a:ln>
        </p:spPr>
      </p:pic>
      <p:pic>
        <p:nvPicPr>
          <p:cNvPr id="1074" name="Google Shape;1074;p64"/>
          <p:cNvPicPr preferRelativeResize="0"/>
          <p:nvPr/>
        </p:nvPicPr>
        <p:blipFill>
          <a:blip r:embed="rId5">
            <a:alphaModFix/>
          </a:blip>
          <a:stretch>
            <a:fillRect/>
          </a:stretch>
        </p:blipFill>
        <p:spPr>
          <a:xfrm>
            <a:off x="8943376" y="4137421"/>
            <a:ext cx="589397" cy="747100"/>
          </a:xfrm>
          <a:prstGeom prst="rect">
            <a:avLst/>
          </a:prstGeom>
          <a:noFill/>
          <a:ln>
            <a:noFill/>
          </a:ln>
        </p:spPr>
      </p:pic>
      <p:sp>
        <p:nvSpPr>
          <p:cNvPr id="1075" name="Google Shape;1075;p64"/>
          <p:cNvSpPr txBox="1"/>
          <p:nvPr/>
        </p:nvSpPr>
        <p:spPr>
          <a:xfrm>
            <a:off x="9312749" y="4074021"/>
            <a:ext cx="1586400" cy="414800"/>
          </a:xfrm>
          <a:prstGeom prst="rect">
            <a:avLst/>
          </a:prstGeom>
          <a:noFill/>
          <a:ln>
            <a:noFill/>
          </a:ln>
        </p:spPr>
        <p:txBody>
          <a:bodyPr spcFirstLastPara="1" wrap="square" lIns="121900" tIns="121900" rIns="121900" bIns="121900" anchor="ctr" anchorCtr="0">
            <a:noAutofit/>
          </a:bodyPr>
          <a:lstStyle/>
          <a:p>
            <a:pPr algn="ctr"/>
            <a:r>
              <a:rPr lang="en" sz="2133">
                <a:solidFill>
                  <a:srgbClr val="361214"/>
                </a:solidFill>
                <a:latin typeface="Calibri"/>
                <a:ea typeface="Calibri"/>
                <a:cs typeface="Calibri"/>
                <a:sym typeface="Calibri"/>
              </a:rPr>
              <a:t>Programs</a:t>
            </a:r>
            <a:endParaRPr sz="2400" dirty="0">
              <a:solidFill>
                <a:srgbClr val="361214"/>
              </a:solidFill>
            </a:endParaRPr>
          </a:p>
        </p:txBody>
      </p:sp>
      <p:sp>
        <p:nvSpPr>
          <p:cNvPr id="1076" name="Google Shape;1076;p64"/>
          <p:cNvSpPr/>
          <p:nvPr/>
        </p:nvSpPr>
        <p:spPr>
          <a:xfrm>
            <a:off x="3290542" y="4206095"/>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20" name="Rectangle 19">
            <a:extLst>
              <a:ext uri="{FF2B5EF4-FFF2-40B4-BE49-F238E27FC236}">
                <a16:creationId xmlns:a16="http://schemas.microsoft.com/office/drawing/2014/main" id="{BE6DE1D0-2FA0-4ECF-B9CD-C9CAABD8BE0D}"/>
              </a:ext>
            </a:extLst>
          </p:cNvPr>
          <p:cNvSpPr/>
          <p:nvPr/>
        </p:nvSpPr>
        <p:spPr>
          <a:xfrm>
            <a:off x="11229374"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D985DB5-A5DD-44AD-898B-506F843B0DED}"/>
              </a:ext>
            </a:extLst>
          </p:cNvPr>
          <p:cNvSpPr/>
          <p:nvPr/>
        </p:nvSpPr>
        <p:spPr>
          <a:xfrm>
            <a:off x="962626"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68789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25" name="Google Shape;358;p44">
            <a:extLst>
              <a:ext uri="{FF2B5EF4-FFF2-40B4-BE49-F238E27FC236}">
                <a16:creationId xmlns:a16="http://schemas.microsoft.com/office/drawing/2014/main" id="{3E3FC0E1-E04C-9944-914A-B737F9F640A2}"/>
              </a:ext>
            </a:extLst>
          </p:cNvPr>
          <p:cNvPicPr preferRelativeResize="0"/>
          <p:nvPr/>
        </p:nvPicPr>
        <p:blipFill>
          <a:blip r:embed="rId3">
            <a:alphaModFix/>
          </a:blip>
          <a:stretch>
            <a:fillRect/>
          </a:stretch>
        </p:blipFill>
        <p:spPr>
          <a:xfrm>
            <a:off x="2830767" y="2980429"/>
            <a:ext cx="1410176" cy="936448"/>
          </a:xfrm>
          <a:prstGeom prst="rect">
            <a:avLst/>
          </a:prstGeom>
          <a:noFill/>
          <a:ln>
            <a:noFill/>
          </a:ln>
        </p:spPr>
      </p:pic>
      <p:sp>
        <p:nvSpPr>
          <p:cNvPr id="1060" name="Google Shape;1060;p64"/>
          <p:cNvSpPr txBox="1"/>
          <p:nvPr/>
        </p:nvSpPr>
        <p:spPr>
          <a:xfrm>
            <a:off x="1562800" y="785669"/>
            <a:ext cx="9066400" cy="1522400"/>
          </a:xfrm>
          <a:prstGeom prst="rect">
            <a:avLst/>
          </a:prstGeom>
          <a:noFill/>
          <a:ln>
            <a:noFill/>
          </a:ln>
        </p:spPr>
        <p:txBody>
          <a:bodyPr spcFirstLastPara="1" wrap="square" lIns="121900" tIns="121900" rIns="121900" bIns="121900" anchor="t" anchorCtr="0">
            <a:noAutofit/>
          </a:bodyPr>
          <a:lstStyle/>
          <a:p>
            <a:pPr algn="ctr"/>
            <a:r>
              <a:rPr lang="en" sz="4267" b="1" dirty="0">
                <a:solidFill>
                  <a:srgbClr val="361214"/>
                </a:solidFill>
                <a:latin typeface="Source Sans Pro"/>
                <a:ea typeface="Source Sans Pro"/>
                <a:cs typeface="Source Sans Pro"/>
                <a:sym typeface="Source Sans Pro"/>
              </a:rPr>
              <a:t>…by enabling success with your patient populations.</a:t>
            </a:r>
            <a:endParaRPr sz="4267" b="1" dirty="0">
              <a:solidFill>
                <a:srgbClr val="361214"/>
              </a:solidFill>
              <a:latin typeface="Source Sans Pro"/>
              <a:ea typeface="Source Sans Pro"/>
              <a:cs typeface="Source Sans Pro"/>
              <a:sym typeface="Source Sans Pro"/>
            </a:endParaRPr>
          </a:p>
        </p:txBody>
      </p:sp>
      <p:cxnSp>
        <p:nvCxnSpPr>
          <p:cNvPr id="1061" name="Google Shape;1061;p64"/>
          <p:cNvCxnSpPr/>
          <p:nvPr/>
        </p:nvCxnSpPr>
        <p:spPr>
          <a:xfrm>
            <a:off x="4043522" y="4192732"/>
            <a:ext cx="4958400" cy="0"/>
          </a:xfrm>
          <a:prstGeom prst="straightConnector1">
            <a:avLst/>
          </a:prstGeom>
          <a:noFill/>
          <a:ln w="19050" cap="flat" cmpd="sng">
            <a:solidFill>
              <a:srgbClr val="361214"/>
            </a:solidFill>
            <a:prstDash val="solid"/>
            <a:round/>
            <a:headEnd type="none" w="med" len="med"/>
            <a:tailEnd type="triangle" w="med" len="med"/>
          </a:ln>
        </p:spPr>
      </p:cxnSp>
      <p:cxnSp>
        <p:nvCxnSpPr>
          <p:cNvPr id="1062" name="Google Shape;1062;p64"/>
          <p:cNvCxnSpPr>
            <a:endCxn id="1063" idx="0"/>
          </p:cNvCxnSpPr>
          <p:nvPr/>
        </p:nvCxnSpPr>
        <p:spPr>
          <a:xfrm>
            <a:off x="6522722" y="3706132"/>
            <a:ext cx="0" cy="401600"/>
          </a:xfrm>
          <a:prstGeom prst="straightConnector1">
            <a:avLst/>
          </a:prstGeom>
          <a:noFill/>
          <a:ln w="19050" cap="flat" cmpd="sng">
            <a:solidFill>
              <a:srgbClr val="361214"/>
            </a:solidFill>
            <a:prstDash val="solid"/>
            <a:round/>
            <a:headEnd type="none" w="med" len="med"/>
            <a:tailEnd type="none" w="med" len="med"/>
          </a:ln>
        </p:spPr>
      </p:cxnSp>
      <p:sp>
        <p:nvSpPr>
          <p:cNvPr id="1064" name="Google Shape;1064;p64"/>
          <p:cNvSpPr txBox="1"/>
          <p:nvPr/>
        </p:nvSpPr>
        <p:spPr>
          <a:xfrm>
            <a:off x="4478271" y="3082114"/>
            <a:ext cx="4088901" cy="434145"/>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Report on </a:t>
            </a:r>
            <a:r>
              <a:rPr lang="en" sz="2133" dirty="0" err="1">
                <a:solidFill>
                  <a:srgbClr val="361214"/>
                </a:solidFill>
                <a:latin typeface="Calibri"/>
                <a:ea typeface="Calibri"/>
                <a:cs typeface="Calibri"/>
                <a:sym typeface="Calibri"/>
              </a:rPr>
              <a:t>SDoH</a:t>
            </a:r>
            <a:r>
              <a:rPr lang="en" sz="2133" dirty="0">
                <a:solidFill>
                  <a:srgbClr val="361214"/>
                </a:solidFill>
                <a:latin typeface="Calibri"/>
                <a:ea typeface="Calibri"/>
                <a:cs typeface="Calibri"/>
                <a:sym typeface="Calibri"/>
              </a:rPr>
              <a:t> outcomes and patient successes</a:t>
            </a:r>
            <a:endParaRPr sz="2400" dirty="0">
              <a:solidFill>
                <a:srgbClr val="361214"/>
              </a:solidFill>
            </a:endParaRPr>
          </a:p>
        </p:txBody>
      </p:sp>
      <p:sp>
        <p:nvSpPr>
          <p:cNvPr id="1065" name="Google Shape;1065;p64"/>
          <p:cNvSpPr txBox="1"/>
          <p:nvPr/>
        </p:nvSpPr>
        <p:spPr>
          <a:xfrm>
            <a:off x="6522722" y="4886808"/>
            <a:ext cx="2683200" cy="414800"/>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Build network and community focus</a:t>
            </a:r>
            <a:endParaRPr sz="2400" dirty="0">
              <a:solidFill>
                <a:srgbClr val="361214"/>
              </a:solidFill>
            </a:endParaRPr>
          </a:p>
        </p:txBody>
      </p:sp>
      <p:cxnSp>
        <p:nvCxnSpPr>
          <p:cNvPr id="1066" name="Google Shape;1066;p64"/>
          <p:cNvCxnSpPr>
            <a:stCxn id="1067" idx="4"/>
          </p:cNvCxnSpPr>
          <p:nvPr/>
        </p:nvCxnSpPr>
        <p:spPr>
          <a:xfrm>
            <a:off x="5182289" y="4277732"/>
            <a:ext cx="0" cy="406400"/>
          </a:xfrm>
          <a:prstGeom prst="straightConnector1">
            <a:avLst/>
          </a:prstGeom>
          <a:noFill/>
          <a:ln w="19050" cap="flat" cmpd="sng">
            <a:solidFill>
              <a:srgbClr val="361214"/>
            </a:solidFill>
            <a:prstDash val="solid"/>
            <a:round/>
            <a:headEnd type="none" w="med" len="med"/>
            <a:tailEnd type="none" w="med" len="med"/>
          </a:ln>
        </p:spPr>
      </p:cxnSp>
      <p:sp>
        <p:nvSpPr>
          <p:cNvPr id="1068" name="Google Shape;1068;p64"/>
          <p:cNvSpPr txBox="1"/>
          <p:nvPr/>
        </p:nvSpPr>
        <p:spPr>
          <a:xfrm>
            <a:off x="4070485" y="5034154"/>
            <a:ext cx="2224192" cy="453538"/>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Track referrals and </a:t>
            </a:r>
          </a:p>
          <a:p>
            <a:pPr algn="ctr"/>
            <a:r>
              <a:rPr lang="en" sz="2133" dirty="0">
                <a:solidFill>
                  <a:srgbClr val="361214"/>
                </a:solidFill>
                <a:latin typeface="Calibri"/>
                <a:ea typeface="Calibri"/>
                <a:cs typeface="Calibri"/>
                <a:sym typeface="Calibri"/>
              </a:rPr>
              <a:t>close the loop</a:t>
            </a:r>
            <a:endParaRPr sz="2400" dirty="0">
              <a:solidFill>
                <a:srgbClr val="361214"/>
              </a:solidFill>
            </a:endParaRPr>
          </a:p>
        </p:txBody>
      </p:sp>
      <p:cxnSp>
        <p:nvCxnSpPr>
          <p:cNvPr id="1069" name="Google Shape;1069;p64"/>
          <p:cNvCxnSpPr>
            <a:stCxn id="1070" idx="4"/>
          </p:cNvCxnSpPr>
          <p:nvPr/>
        </p:nvCxnSpPr>
        <p:spPr>
          <a:xfrm>
            <a:off x="7864322" y="4277732"/>
            <a:ext cx="0" cy="406400"/>
          </a:xfrm>
          <a:prstGeom prst="straightConnector1">
            <a:avLst/>
          </a:prstGeom>
          <a:noFill/>
          <a:ln w="19050" cap="flat" cmpd="sng">
            <a:solidFill>
              <a:srgbClr val="361214"/>
            </a:solidFill>
            <a:prstDash val="solid"/>
            <a:round/>
            <a:headEnd type="none" w="med" len="med"/>
            <a:tailEnd type="none" w="med" len="med"/>
          </a:ln>
        </p:spPr>
      </p:cxnSp>
      <p:sp>
        <p:nvSpPr>
          <p:cNvPr id="1067" name="Google Shape;1067;p64"/>
          <p:cNvSpPr/>
          <p:nvPr/>
        </p:nvSpPr>
        <p:spPr>
          <a:xfrm>
            <a:off x="5097289" y="4107732"/>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1063" name="Google Shape;1063;p64"/>
          <p:cNvSpPr/>
          <p:nvPr/>
        </p:nvSpPr>
        <p:spPr>
          <a:xfrm>
            <a:off x="6437722" y="4107732"/>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1070" name="Google Shape;1070;p64"/>
          <p:cNvSpPr/>
          <p:nvPr/>
        </p:nvSpPr>
        <p:spPr>
          <a:xfrm>
            <a:off x="7779322" y="4107732"/>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1072" name="Google Shape;1072;p64"/>
          <p:cNvSpPr txBox="1"/>
          <p:nvPr/>
        </p:nvSpPr>
        <p:spPr>
          <a:xfrm>
            <a:off x="783064" y="3930445"/>
            <a:ext cx="1903340" cy="524574"/>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Healthcare Organization</a:t>
            </a:r>
            <a:endParaRPr sz="2400" dirty="0">
              <a:solidFill>
                <a:srgbClr val="361214"/>
              </a:solidFill>
            </a:endParaRPr>
          </a:p>
        </p:txBody>
      </p:sp>
      <p:sp>
        <p:nvSpPr>
          <p:cNvPr id="1076" name="Google Shape;1076;p64"/>
          <p:cNvSpPr/>
          <p:nvPr/>
        </p:nvSpPr>
        <p:spPr>
          <a:xfrm>
            <a:off x="3930622" y="4107732"/>
            <a:ext cx="170000" cy="170000"/>
          </a:xfrm>
          <a:prstGeom prst="ellipse">
            <a:avLst/>
          </a:prstGeom>
          <a:solidFill>
            <a:srgbClr val="008080"/>
          </a:solidFill>
          <a:ln>
            <a:noFill/>
          </a:ln>
        </p:spPr>
        <p:txBody>
          <a:bodyPr spcFirstLastPara="1" wrap="square" lIns="121900" tIns="121900" rIns="121900" bIns="121900" anchor="ctr" anchorCtr="0">
            <a:noAutofit/>
          </a:bodyPr>
          <a:lstStyle/>
          <a:p>
            <a:endParaRPr sz="2400" dirty="0"/>
          </a:p>
        </p:txBody>
      </p:sp>
      <p:sp>
        <p:nvSpPr>
          <p:cNvPr id="20" name="Rectangle 19">
            <a:extLst>
              <a:ext uri="{FF2B5EF4-FFF2-40B4-BE49-F238E27FC236}">
                <a16:creationId xmlns:a16="http://schemas.microsoft.com/office/drawing/2014/main" id="{BE6DE1D0-2FA0-4ECF-B9CD-C9CAABD8BE0D}"/>
              </a:ext>
            </a:extLst>
          </p:cNvPr>
          <p:cNvSpPr/>
          <p:nvPr/>
        </p:nvSpPr>
        <p:spPr>
          <a:xfrm>
            <a:off x="11229374"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8D985DB5-A5DD-44AD-898B-506F843B0DED}"/>
              </a:ext>
            </a:extLst>
          </p:cNvPr>
          <p:cNvSpPr/>
          <p:nvPr/>
        </p:nvSpPr>
        <p:spPr>
          <a:xfrm>
            <a:off x="962626"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oogle Shape;384;p45">
            <a:extLst>
              <a:ext uri="{FF2B5EF4-FFF2-40B4-BE49-F238E27FC236}">
                <a16:creationId xmlns:a16="http://schemas.microsoft.com/office/drawing/2014/main" id="{F66A1647-3D17-4F41-ADDB-AE8AB53CB038}"/>
              </a:ext>
            </a:extLst>
          </p:cNvPr>
          <p:cNvPicPr preferRelativeResize="0"/>
          <p:nvPr/>
        </p:nvPicPr>
        <p:blipFill rotWithShape="1">
          <a:blip r:embed="rId4">
            <a:alphaModFix/>
          </a:blip>
          <a:srcRect r="68741"/>
          <a:stretch/>
        </p:blipFill>
        <p:spPr>
          <a:xfrm>
            <a:off x="2566538" y="3220832"/>
            <a:ext cx="517793" cy="1751161"/>
          </a:xfrm>
          <a:prstGeom prst="rect">
            <a:avLst/>
          </a:prstGeom>
          <a:noFill/>
          <a:ln>
            <a:noFill/>
          </a:ln>
        </p:spPr>
      </p:pic>
      <p:pic>
        <p:nvPicPr>
          <p:cNvPr id="26" name="Picture 4">
            <a:extLst>
              <a:ext uri="{FF2B5EF4-FFF2-40B4-BE49-F238E27FC236}">
                <a16:creationId xmlns:a16="http://schemas.microsoft.com/office/drawing/2014/main" id="{7C612BB7-76D4-3A48-8BA5-8432050DDD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5750" y="3568934"/>
            <a:ext cx="689336" cy="1345653"/>
          </a:xfrm>
          <a:prstGeom prst="rect">
            <a:avLst/>
          </a:prstGeom>
          <a:noFill/>
          <a:extLst>
            <a:ext uri="{909E8E84-426E-40DD-AFC4-6F175D3DCCD1}">
              <a14:hiddenFill xmlns:a14="http://schemas.microsoft.com/office/drawing/2010/main">
                <a:solidFill>
                  <a:srgbClr val="FFFFFF"/>
                </a:solidFill>
              </a14:hiddenFill>
            </a:ext>
          </a:extLst>
        </p:spPr>
      </p:pic>
      <p:pic>
        <p:nvPicPr>
          <p:cNvPr id="27" name="Google Shape;1205;p68">
            <a:extLst>
              <a:ext uri="{FF2B5EF4-FFF2-40B4-BE49-F238E27FC236}">
                <a16:creationId xmlns:a16="http://schemas.microsoft.com/office/drawing/2014/main" id="{CCC05E59-7996-1441-B3CE-AC359CDEDDD5}"/>
              </a:ext>
            </a:extLst>
          </p:cNvPr>
          <p:cNvPicPr preferRelativeResize="0"/>
          <p:nvPr/>
        </p:nvPicPr>
        <p:blipFill rotWithShape="1">
          <a:blip r:embed="rId6">
            <a:alphaModFix/>
          </a:blip>
          <a:srcRect l="159" r="159"/>
          <a:stretch/>
        </p:blipFill>
        <p:spPr>
          <a:xfrm>
            <a:off x="4954936" y="3965962"/>
            <a:ext cx="453540" cy="453539"/>
          </a:xfrm>
          <a:prstGeom prst="rect">
            <a:avLst/>
          </a:prstGeom>
          <a:noFill/>
          <a:ln>
            <a:noFill/>
          </a:ln>
        </p:spPr>
      </p:pic>
      <p:pic>
        <p:nvPicPr>
          <p:cNvPr id="28" name="Google Shape;1225;p68">
            <a:extLst>
              <a:ext uri="{FF2B5EF4-FFF2-40B4-BE49-F238E27FC236}">
                <a16:creationId xmlns:a16="http://schemas.microsoft.com/office/drawing/2014/main" id="{0842F398-FF30-2D4E-B626-B1FF69181FE6}"/>
              </a:ext>
            </a:extLst>
          </p:cNvPr>
          <p:cNvPicPr preferRelativeResize="0"/>
          <p:nvPr/>
        </p:nvPicPr>
        <p:blipFill rotWithShape="1">
          <a:blip r:embed="rId7">
            <a:alphaModFix/>
          </a:blip>
          <a:srcRect l="317" r="317"/>
          <a:stretch/>
        </p:blipFill>
        <p:spPr>
          <a:xfrm>
            <a:off x="6286832" y="3965962"/>
            <a:ext cx="453539" cy="453538"/>
          </a:xfrm>
          <a:prstGeom prst="rect">
            <a:avLst/>
          </a:prstGeom>
          <a:noFill/>
          <a:ln>
            <a:noFill/>
          </a:ln>
        </p:spPr>
      </p:pic>
      <p:pic>
        <p:nvPicPr>
          <p:cNvPr id="29" name="Google Shape;1199;p68">
            <a:extLst>
              <a:ext uri="{FF2B5EF4-FFF2-40B4-BE49-F238E27FC236}">
                <a16:creationId xmlns:a16="http://schemas.microsoft.com/office/drawing/2014/main" id="{0371FC6C-87CD-044D-8884-58DEC250159E}"/>
              </a:ext>
            </a:extLst>
          </p:cNvPr>
          <p:cNvPicPr preferRelativeResize="0"/>
          <p:nvPr/>
        </p:nvPicPr>
        <p:blipFill rotWithShape="1">
          <a:blip r:embed="rId8">
            <a:alphaModFix/>
          </a:blip>
          <a:srcRect/>
          <a:stretch/>
        </p:blipFill>
        <p:spPr>
          <a:xfrm>
            <a:off x="7646610" y="3970120"/>
            <a:ext cx="453539" cy="453539"/>
          </a:xfrm>
          <a:prstGeom prst="rect">
            <a:avLst/>
          </a:prstGeom>
          <a:noFill/>
          <a:ln>
            <a:noFill/>
          </a:ln>
        </p:spPr>
      </p:pic>
      <p:pic>
        <p:nvPicPr>
          <p:cNvPr id="30" name="Google Shape;376;p44">
            <a:extLst>
              <a:ext uri="{FF2B5EF4-FFF2-40B4-BE49-F238E27FC236}">
                <a16:creationId xmlns:a16="http://schemas.microsoft.com/office/drawing/2014/main" id="{01F81DBA-6ADD-ED46-A4E5-30BC4B221034}"/>
              </a:ext>
            </a:extLst>
          </p:cNvPr>
          <p:cNvPicPr preferRelativeResize="0"/>
          <p:nvPr/>
        </p:nvPicPr>
        <p:blipFill rotWithShape="1">
          <a:blip r:embed="rId9">
            <a:alphaModFix/>
          </a:blip>
          <a:srcRect t="1569" b="1569"/>
          <a:stretch/>
        </p:blipFill>
        <p:spPr>
          <a:xfrm>
            <a:off x="9650236" y="3335653"/>
            <a:ext cx="1780864" cy="1714156"/>
          </a:xfrm>
          <a:prstGeom prst="rect">
            <a:avLst/>
          </a:prstGeom>
          <a:noFill/>
          <a:ln>
            <a:noFill/>
          </a:ln>
        </p:spPr>
      </p:pic>
      <p:sp>
        <p:nvSpPr>
          <p:cNvPr id="31" name="Google Shape;1072;p64">
            <a:extLst>
              <a:ext uri="{FF2B5EF4-FFF2-40B4-BE49-F238E27FC236}">
                <a16:creationId xmlns:a16="http://schemas.microsoft.com/office/drawing/2014/main" id="{015BB126-8DFD-9743-A0E4-94EB02C889A5}"/>
              </a:ext>
            </a:extLst>
          </p:cNvPr>
          <p:cNvSpPr txBox="1"/>
          <p:nvPr/>
        </p:nvSpPr>
        <p:spPr>
          <a:xfrm>
            <a:off x="9588998" y="2725826"/>
            <a:ext cx="1903340" cy="524574"/>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cs typeface="Calibri"/>
                <a:sym typeface="Calibri"/>
              </a:rPr>
              <a:t>Connected patients</a:t>
            </a:r>
            <a:endParaRPr sz="2400" dirty="0">
              <a:solidFill>
                <a:srgbClr val="361214"/>
              </a:solidFill>
            </a:endParaRPr>
          </a:p>
        </p:txBody>
      </p:sp>
      <p:sp>
        <p:nvSpPr>
          <p:cNvPr id="32" name="Google Shape;1072;p64">
            <a:extLst>
              <a:ext uri="{FF2B5EF4-FFF2-40B4-BE49-F238E27FC236}">
                <a16:creationId xmlns:a16="http://schemas.microsoft.com/office/drawing/2014/main" id="{14A12424-F9BA-2E43-94D5-60AAD48CB17A}"/>
              </a:ext>
            </a:extLst>
          </p:cNvPr>
          <p:cNvSpPr txBox="1"/>
          <p:nvPr/>
        </p:nvSpPr>
        <p:spPr>
          <a:xfrm>
            <a:off x="9588998" y="5135062"/>
            <a:ext cx="1903340" cy="524574"/>
          </a:xfrm>
          <a:prstGeom prst="rect">
            <a:avLst/>
          </a:prstGeom>
          <a:noFill/>
          <a:ln>
            <a:noFill/>
          </a:ln>
        </p:spPr>
        <p:txBody>
          <a:bodyPr spcFirstLastPara="1" wrap="square" lIns="121900" tIns="121900" rIns="121900" bIns="121900" anchor="ctr" anchorCtr="0">
            <a:noAutofit/>
          </a:bodyPr>
          <a:lstStyle/>
          <a:p>
            <a:pPr algn="ctr"/>
            <a:r>
              <a:rPr lang="en" sz="2133" dirty="0">
                <a:solidFill>
                  <a:srgbClr val="361214"/>
                </a:solidFill>
                <a:latin typeface="Calibri"/>
                <a:ea typeface="Calibri"/>
                <a:cs typeface="Calibri"/>
                <a:sym typeface="Calibri"/>
              </a:rPr>
              <a:t>Data-driven results</a:t>
            </a:r>
            <a:endParaRPr sz="2400" dirty="0">
              <a:solidFill>
                <a:srgbClr val="361214"/>
              </a:solidFill>
            </a:endParaRPr>
          </a:p>
        </p:txBody>
      </p:sp>
    </p:spTree>
    <p:extLst>
      <p:ext uri="{BB962C8B-B14F-4D97-AF65-F5344CB8AC3E}">
        <p14:creationId xmlns:p14="http://schemas.microsoft.com/office/powerpoint/2010/main" val="3940111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pic>
        <p:nvPicPr>
          <p:cNvPr id="38" name="Google Shape;537;p50">
            <a:extLst>
              <a:ext uri="{FF2B5EF4-FFF2-40B4-BE49-F238E27FC236}">
                <a16:creationId xmlns:a16="http://schemas.microsoft.com/office/drawing/2014/main" id="{42E6A7C4-50F7-0A43-8ECD-785F9E18D341}"/>
              </a:ext>
            </a:extLst>
          </p:cNvPr>
          <p:cNvPicPr preferRelativeResize="0"/>
          <p:nvPr/>
        </p:nvPicPr>
        <p:blipFill rotWithShape="1">
          <a:blip r:embed="rId3">
            <a:alphaModFix amt="17000"/>
          </a:blip>
          <a:srcRect/>
          <a:stretch/>
        </p:blipFill>
        <p:spPr>
          <a:xfrm>
            <a:off x="811351" y="209586"/>
            <a:ext cx="11768112" cy="7050595"/>
          </a:xfrm>
          <a:prstGeom prst="rect">
            <a:avLst/>
          </a:prstGeom>
          <a:noFill/>
          <a:ln>
            <a:noFill/>
          </a:ln>
        </p:spPr>
      </p:pic>
      <p:grpSp>
        <p:nvGrpSpPr>
          <p:cNvPr id="3" name="Group 2">
            <a:extLst>
              <a:ext uri="{FF2B5EF4-FFF2-40B4-BE49-F238E27FC236}">
                <a16:creationId xmlns:a16="http://schemas.microsoft.com/office/drawing/2014/main" id="{118F9CDB-BA94-7745-B7DA-103B359AD026}"/>
              </a:ext>
            </a:extLst>
          </p:cNvPr>
          <p:cNvGrpSpPr/>
          <p:nvPr/>
        </p:nvGrpSpPr>
        <p:grpSpPr>
          <a:xfrm>
            <a:off x="2123502" y="2341282"/>
            <a:ext cx="7944996" cy="2175436"/>
            <a:chOff x="1896460" y="2166334"/>
            <a:chExt cx="7944996" cy="2175436"/>
          </a:xfrm>
        </p:grpSpPr>
        <p:grpSp>
          <p:nvGrpSpPr>
            <p:cNvPr id="19" name="Google Shape;959;p59">
              <a:extLst>
                <a:ext uri="{FF2B5EF4-FFF2-40B4-BE49-F238E27FC236}">
                  <a16:creationId xmlns:a16="http://schemas.microsoft.com/office/drawing/2014/main" id="{732722CA-227C-6D4F-AA31-8F3C34F9CB69}"/>
                </a:ext>
              </a:extLst>
            </p:cNvPr>
            <p:cNvGrpSpPr/>
            <p:nvPr/>
          </p:nvGrpSpPr>
          <p:grpSpPr>
            <a:xfrm>
              <a:off x="7666020" y="2166334"/>
              <a:ext cx="2175436" cy="2175436"/>
              <a:chOff x="6077707" y="1644751"/>
              <a:chExt cx="1854000" cy="1854000"/>
            </a:xfrm>
          </p:grpSpPr>
          <p:sp>
            <p:nvSpPr>
              <p:cNvPr id="20" name="Google Shape;960;p59">
                <a:extLst>
                  <a:ext uri="{FF2B5EF4-FFF2-40B4-BE49-F238E27FC236}">
                    <a16:creationId xmlns:a16="http://schemas.microsoft.com/office/drawing/2014/main" id="{03BB46D4-97BC-6F4F-BEC3-415E729FBA41}"/>
                  </a:ext>
                </a:extLst>
              </p:cNvPr>
              <p:cNvSpPr/>
              <p:nvPr/>
            </p:nvSpPr>
            <p:spPr>
              <a:xfrm>
                <a:off x="6077707" y="1644751"/>
                <a:ext cx="1854000" cy="1854000"/>
              </a:xfrm>
              <a:prstGeom prst="ellipse">
                <a:avLst/>
              </a:prstGeom>
              <a:solidFill>
                <a:srgbClr val="351617"/>
              </a:solidFill>
              <a:ln w="28575" cap="flat" cmpd="sng">
                <a:solidFill>
                  <a:srgbClr val="ECE9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961;p59">
                <a:extLst>
                  <a:ext uri="{FF2B5EF4-FFF2-40B4-BE49-F238E27FC236}">
                    <a16:creationId xmlns:a16="http://schemas.microsoft.com/office/drawing/2014/main" id="{8F263D72-6EFE-AD41-ABEB-D9DF76CC1A61}"/>
                  </a:ext>
                </a:extLst>
              </p:cNvPr>
              <p:cNvSpPr txBox="1"/>
              <p:nvPr/>
            </p:nvSpPr>
            <p:spPr>
              <a:xfrm>
                <a:off x="6332712" y="2311040"/>
                <a:ext cx="1598994" cy="521400"/>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dirty="0">
                    <a:solidFill>
                      <a:srgbClr val="FFFFFF"/>
                    </a:solidFill>
                    <a:latin typeface="Source Sans Pro"/>
                    <a:ea typeface="Source Sans Pro"/>
                    <a:cs typeface="Source Sans Pro"/>
                    <a:sym typeface="Source Sans Pro"/>
                  </a:rPr>
                  <a:t>Open &amp; Focused</a:t>
                </a:r>
              </a:p>
            </p:txBody>
          </p:sp>
        </p:grpSp>
        <p:grpSp>
          <p:nvGrpSpPr>
            <p:cNvPr id="22" name="Google Shape;962;p59">
              <a:extLst>
                <a:ext uri="{FF2B5EF4-FFF2-40B4-BE49-F238E27FC236}">
                  <a16:creationId xmlns:a16="http://schemas.microsoft.com/office/drawing/2014/main" id="{FD9DA85F-FD50-094F-8B66-05EDF4BEB671}"/>
                </a:ext>
              </a:extLst>
            </p:cNvPr>
            <p:cNvGrpSpPr/>
            <p:nvPr/>
          </p:nvGrpSpPr>
          <p:grpSpPr>
            <a:xfrm>
              <a:off x="5763040" y="2166334"/>
              <a:ext cx="2202196" cy="2175436"/>
              <a:chOff x="4455905" y="1644751"/>
              <a:chExt cx="1876806" cy="1854000"/>
            </a:xfrm>
          </p:grpSpPr>
          <p:sp>
            <p:nvSpPr>
              <p:cNvPr id="23" name="Google Shape;963;p59">
                <a:extLst>
                  <a:ext uri="{FF2B5EF4-FFF2-40B4-BE49-F238E27FC236}">
                    <a16:creationId xmlns:a16="http://schemas.microsoft.com/office/drawing/2014/main" id="{4E13DB12-05B8-434F-BE67-7852C638005C}"/>
                  </a:ext>
                </a:extLst>
              </p:cNvPr>
              <p:cNvSpPr/>
              <p:nvPr/>
            </p:nvSpPr>
            <p:spPr>
              <a:xfrm>
                <a:off x="4455905" y="1644751"/>
                <a:ext cx="1854000" cy="1854000"/>
              </a:xfrm>
              <a:prstGeom prst="ellipse">
                <a:avLst/>
              </a:prstGeom>
              <a:solidFill>
                <a:srgbClr val="008080"/>
              </a:solidFill>
              <a:ln w="28575" cap="flat" cmpd="sng">
                <a:solidFill>
                  <a:srgbClr val="ECE9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964;p59">
                <a:extLst>
                  <a:ext uri="{FF2B5EF4-FFF2-40B4-BE49-F238E27FC236}">
                    <a16:creationId xmlns:a16="http://schemas.microsoft.com/office/drawing/2014/main" id="{6B5AFEDD-F34C-4545-B5A2-999E008F22A5}"/>
                  </a:ext>
                </a:extLst>
              </p:cNvPr>
              <p:cNvSpPr txBox="1"/>
              <p:nvPr/>
            </p:nvSpPr>
            <p:spPr>
              <a:xfrm>
                <a:off x="4685078" y="2311040"/>
                <a:ext cx="1647633"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dirty="0">
                    <a:solidFill>
                      <a:srgbClr val="FFFFFF"/>
                    </a:solidFill>
                    <a:latin typeface="Source Sans Pro"/>
                    <a:ea typeface="Source Sans Pro"/>
                    <a:cs typeface="Source Sans Pro"/>
                    <a:sym typeface="Source Sans Pro"/>
                  </a:rPr>
                  <a:t>Integrate Into Your Workflows and EHRs</a:t>
                </a:r>
                <a:endParaRPr sz="2000" dirty="0">
                  <a:solidFill>
                    <a:srgbClr val="FFFFFF"/>
                  </a:solidFill>
                  <a:latin typeface="Source Sans Pro"/>
                  <a:ea typeface="Source Sans Pro"/>
                  <a:cs typeface="Source Sans Pro"/>
                  <a:sym typeface="Source Sans Pro"/>
                </a:endParaRPr>
              </a:p>
            </p:txBody>
          </p:sp>
        </p:grpSp>
        <p:grpSp>
          <p:nvGrpSpPr>
            <p:cNvPr id="25" name="Google Shape;965;p59">
              <a:extLst>
                <a:ext uri="{FF2B5EF4-FFF2-40B4-BE49-F238E27FC236}">
                  <a16:creationId xmlns:a16="http://schemas.microsoft.com/office/drawing/2014/main" id="{A156E655-77E9-6842-8816-28FBCEDBA96B}"/>
                </a:ext>
              </a:extLst>
            </p:cNvPr>
            <p:cNvGrpSpPr/>
            <p:nvPr/>
          </p:nvGrpSpPr>
          <p:grpSpPr>
            <a:xfrm>
              <a:off x="3829749" y="2166334"/>
              <a:ext cx="2202198" cy="2175436"/>
              <a:chOff x="2834102" y="1644762"/>
              <a:chExt cx="1876808" cy="1854000"/>
            </a:xfrm>
          </p:grpSpPr>
          <p:sp>
            <p:nvSpPr>
              <p:cNvPr id="26" name="Google Shape;966;p59">
                <a:extLst>
                  <a:ext uri="{FF2B5EF4-FFF2-40B4-BE49-F238E27FC236}">
                    <a16:creationId xmlns:a16="http://schemas.microsoft.com/office/drawing/2014/main" id="{CEABD719-4B38-6B4E-A452-42D534B87109}"/>
                  </a:ext>
                </a:extLst>
              </p:cNvPr>
              <p:cNvSpPr/>
              <p:nvPr/>
            </p:nvSpPr>
            <p:spPr>
              <a:xfrm>
                <a:off x="2834102" y="1644762"/>
                <a:ext cx="1854000" cy="1854000"/>
              </a:xfrm>
              <a:prstGeom prst="ellipse">
                <a:avLst/>
              </a:prstGeom>
              <a:solidFill>
                <a:srgbClr val="00ACAA"/>
              </a:solidFill>
              <a:ln w="28575" cap="flat" cmpd="sng">
                <a:solidFill>
                  <a:srgbClr val="ECE9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967;p59">
                <a:extLst>
                  <a:ext uri="{FF2B5EF4-FFF2-40B4-BE49-F238E27FC236}">
                    <a16:creationId xmlns:a16="http://schemas.microsoft.com/office/drawing/2014/main" id="{C07A9C6F-D3D7-6640-ADA3-FA45E52AFAFB}"/>
                  </a:ext>
                </a:extLst>
              </p:cNvPr>
              <p:cNvSpPr txBox="1"/>
              <p:nvPr/>
            </p:nvSpPr>
            <p:spPr>
              <a:xfrm>
                <a:off x="3063277" y="2311050"/>
                <a:ext cx="1647633" cy="5214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dirty="0">
                    <a:solidFill>
                      <a:srgbClr val="FFFFFF"/>
                    </a:solidFill>
                    <a:latin typeface="Source Sans Pro"/>
                    <a:ea typeface="Source Sans Pro"/>
                    <a:cs typeface="Source Sans Pro"/>
                    <a:sym typeface="Source Sans Pro"/>
                  </a:rPr>
                  <a:t>Free Suite of Tools for Community Organizations</a:t>
                </a:r>
                <a:endParaRPr sz="2000" dirty="0">
                  <a:solidFill>
                    <a:srgbClr val="FFFFFF"/>
                  </a:solidFill>
                  <a:latin typeface="Source Sans Pro"/>
                  <a:ea typeface="Source Sans Pro"/>
                  <a:cs typeface="Source Sans Pro"/>
                  <a:sym typeface="Source Sans Pro"/>
                </a:endParaRPr>
              </a:p>
            </p:txBody>
          </p:sp>
        </p:grpSp>
        <p:grpSp>
          <p:nvGrpSpPr>
            <p:cNvPr id="28" name="Google Shape;968;p59">
              <a:extLst>
                <a:ext uri="{FF2B5EF4-FFF2-40B4-BE49-F238E27FC236}">
                  <a16:creationId xmlns:a16="http://schemas.microsoft.com/office/drawing/2014/main" id="{733453D4-E5F4-0948-BC9B-557EB143E489}"/>
                </a:ext>
              </a:extLst>
            </p:cNvPr>
            <p:cNvGrpSpPr/>
            <p:nvPr/>
          </p:nvGrpSpPr>
          <p:grpSpPr>
            <a:xfrm>
              <a:off x="1896460" y="2166334"/>
              <a:ext cx="2175436" cy="2175436"/>
              <a:chOff x="1212300" y="1644762"/>
              <a:chExt cx="1854000" cy="1854000"/>
            </a:xfrm>
          </p:grpSpPr>
          <p:sp>
            <p:nvSpPr>
              <p:cNvPr id="29" name="Google Shape;969;p59">
                <a:extLst>
                  <a:ext uri="{FF2B5EF4-FFF2-40B4-BE49-F238E27FC236}">
                    <a16:creationId xmlns:a16="http://schemas.microsoft.com/office/drawing/2014/main" id="{49AC4704-92A4-0A4B-8F14-39AC33B1D91E}"/>
                  </a:ext>
                </a:extLst>
              </p:cNvPr>
              <p:cNvSpPr/>
              <p:nvPr/>
            </p:nvSpPr>
            <p:spPr>
              <a:xfrm>
                <a:off x="1212300" y="1644762"/>
                <a:ext cx="1854000" cy="1854000"/>
              </a:xfrm>
              <a:prstGeom prst="ellipse">
                <a:avLst/>
              </a:prstGeom>
              <a:solidFill>
                <a:srgbClr val="E5A925"/>
              </a:solidFill>
              <a:ln w="28575" cap="flat" cmpd="sng">
                <a:solidFill>
                  <a:srgbClr val="ECE9D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970;p59">
                <a:extLst>
                  <a:ext uri="{FF2B5EF4-FFF2-40B4-BE49-F238E27FC236}">
                    <a16:creationId xmlns:a16="http://schemas.microsoft.com/office/drawing/2014/main" id="{52CD5B5F-F3C3-6042-B285-4B2A51C68A60}"/>
                  </a:ext>
                </a:extLst>
              </p:cNvPr>
              <p:cNvSpPr txBox="1"/>
              <p:nvPr/>
            </p:nvSpPr>
            <p:spPr>
              <a:xfrm>
                <a:off x="1444497" y="2311050"/>
                <a:ext cx="1621803" cy="521400"/>
              </a:xfrm>
              <a:prstGeom prst="rect">
                <a:avLst/>
              </a:prstGeom>
              <a:noFill/>
              <a:ln>
                <a:noFill/>
              </a:ln>
            </p:spPr>
            <p:txBody>
              <a:bodyPr spcFirstLastPara="1" wrap="square" lIns="91425" tIns="91425" rIns="91425" bIns="91425" anchor="ctr" anchorCtr="0">
                <a:noAutofit/>
              </a:bodyPr>
              <a:lstStyle/>
              <a:p>
                <a:pPr lvl="0">
                  <a:lnSpc>
                    <a:spcPct val="115000"/>
                  </a:lnSpc>
                </a:pPr>
                <a:r>
                  <a:rPr lang="en-US" sz="2000" dirty="0">
                    <a:solidFill>
                      <a:srgbClr val="FFFFFF"/>
                    </a:solidFill>
                    <a:latin typeface="Source Sans Pro"/>
                    <a:ea typeface="Source Sans Pro"/>
                    <a:cs typeface="Source Sans Pro"/>
                    <a:sym typeface="Source Sans Pro"/>
                  </a:rPr>
                  <a:t>Nationwide Network </a:t>
                </a:r>
              </a:p>
              <a:p>
                <a:pPr lvl="0">
                  <a:lnSpc>
                    <a:spcPct val="115000"/>
                  </a:lnSpc>
                </a:pPr>
                <a:r>
                  <a:rPr lang="en-US" sz="1600" i="1" dirty="0">
                    <a:solidFill>
                      <a:srgbClr val="FFFFFF"/>
                    </a:solidFill>
                    <a:latin typeface="Source Sans Pro"/>
                    <a:ea typeface="Source Sans Pro"/>
                    <a:cs typeface="Source Sans Pro"/>
                    <a:sym typeface="Source Sans Pro"/>
                  </a:rPr>
                  <a:t>Ready on Day One</a:t>
                </a:r>
              </a:p>
            </p:txBody>
          </p:sp>
        </p:grpSp>
      </p:grpSp>
      <p:sp>
        <p:nvSpPr>
          <p:cNvPr id="16" name="Rectangle 15">
            <a:extLst>
              <a:ext uri="{FF2B5EF4-FFF2-40B4-BE49-F238E27FC236}">
                <a16:creationId xmlns:a16="http://schemas.microsoft.com/office/drawing/2014/main" id="{382A503A-0F40-4FD7-81C4-BB70AA8CEE06}"/>
              </a:ext>
            </a:extLst>
          </p:cNvPr>
          <p:cNvSpPr/>
          <p:nvPr/>
        </p:nvSpPr>
        <p:spPr>
          <a:xfrm>
            <a:off x="11229374"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9C7224B-BD46-4657-A14F-D02C0E1B2AED}"/>
              </a:ext>
            </a:extLst>
          </p:cNvPr>
          <p:cNvSpPr/>
          <p:nvPr/>
        </p:nvSpPr>
        <p:spPr>
          <a:xfrm>
            <a:off x="962626" y="6157731"/>
            <a:ext cx="925975" cy="688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494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AEDACC-2036-4EE7-AD65-0C94288A60EC}"/>
              </a:ext>
            </a:extLst>
          </p:cNvPr>
          <p:cNvSpPr/>
          <p:nvPr/>
        </p:nvSpPr>
        <p:spPr>
          <a:xfrm>
            <a:off x="11366338" y="6238754"/>
            <a:ext cx="625033" cy="532436"/>
          </a:xfrm>
          <a:prstGeom prst="rect">
            <a:avLst/>
          </a:prstGeom>
          <a:solidFill>
            <a:srgbClr val="008C95"/>
          </a:solidFill>
          <a:ln>
            <a:solidFill>
              <a:srgbClr val="008C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lowchart: Preparation 1">
            <a:extLst>
              <a:ext uri="{FF2B5EF4-FFF2-40B4-BE49-F238E27FC236}">
                <a16:creationId xmlns:a16="http://schemas.microsoft.com/office/drawing/2014/main" id="{3E90F9DE-DA93-45ED-8970-2535219418B6}"/>
              </a:ext>
            </a:extLst>
          </p:cNvPr>
          <p:cNvSpPr/>
          <p:nvPr/>
        </p:nvSpPr>
        <p:spPr>
          <a:xfrm>
            <a:off x="1039986" y="478972"/>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1600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a:ea typeface="+mn-ea"/>
                <a:cs typeface="+mn-cs"/>
              </a:rPr>
              <a:t>Employees Trained</a:t>
            </a:r>
          </a:p>
        </p:txBody>
      </p:sp>
      <p:sp>
        <p:nvSpPr>
          <p:cNvPr id="3" name="Flowchart: Preparation 2">
            <a:extLst>
              <a:ext uri="{FF2B5EF4-FFF2-40B4-BE49-F238E27FC236}">
                <a16:creationId xmlns:a16="http://schemas.microsoft.com/office/drawing/2014/main" id="{5B179F1E-C217-486A-85FE-767598C8DBBB}"/>
              </a:ext>
            </a:extLst>
          </p:cNvPr>
          <p:cNvSpPr/>
          <p:nvPr/>
        </p:nvSpPr>
        <p:spPr>
          <a:xfrm>
            <a:off x="2585757" y="1264921"/>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245</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Programs Claimed</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Flowchart: Preparation 3">
            <a:extLst>
              <a:ext uri="{FF2B5EF4-FFF2-40B4-BE49-F238E27FC236}">
                <a16:creationId xmlns:a16="http://schemas.microsoft.com/office/drawing/2014/main" id="{34E52FF0-C417-441B-830C-E636C8B89596}"/>
              </a:ext>
            </a:extLst>
          </p:cNvPr>
          <p:cNvSpPr/>
          <p:nvPr/>
        </p:nvSpPr>
        <p:spPr>
          <a:xfrm>
            <a:off x="2596644" y="2836817"/>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17714</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Connections</a:t>
            </a:r>
          </a:p>
        </p:txBody>
      </p:sp>
      <p:sp>
        <p:nvSpPr>
          <p:cNvPr id="5" name="Flowchart: Preparation 4">
            <a:extLst>
              <a:ext uri="{FF2B5EF4-FFF2-40B4-BE49-F238E27FC236}">
                <a16:creationId xmlns:a16="http://schemas.microsoft.com/office/drawing/2014/main" id="{B742BB15-0E4D-41D8-8B49-4D03D7C86E19}"/>
              </a:ext>
            </a:extLst>
          </p:cNvPr>
          <p:cNvSpPr/>
          <p:nvPr/>
        </p:nvSpPr>
        <p:spPr>
          <a:xfrm>
            <a:off x="1047608" y="2050869"/>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Flowchart: Preparation 5">
            <a:extLst>
              <a:ext uri="{FF2B5EF4-FFF2-40B4-BE49-F238E27FC236}">
                <a16:creationId xmlns:a16="http://schemas.microsoft.com/office/drawing/2014/main" id="{39293EFA-3985-4A13-9E07-B87525E074DA}"/>
              </a:ext>
            </a:extLst>
          </p:cNvPr>
          <p:cNvSpPr/>
          <p:nvPr/>
        </p:nvSpPr>
        <p:spPr>
          <a:xfrm>
            <a:off x="5677299" y="2836817"/>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4585</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Referrals since 2018</a:t>
            </a:r>
          </a:p>
        </p:txBody>
      </p:sp>
      <p:sp>
        <p:nvSpPr>
          <p:cNvPr id="8" name="Flowchart: Preparation 7">
            <a:extLst>
              <a:ext uri="{FF2B5EF4-FFF2-40B4-BE49-F238E27FC236}">
                <a16:creationId xmlns:a16="http://schemas.microsoft.com/office/drawing/2014/main" id="{DC37F057-489E-46DE-904A-B7B0E616890A}"/>
              </a:ext>
            </a:extLst>
          </p:cNvPr>
          <p:cNvSpPr/>
          <p:nvPr/>
        </p:nvSpPr>
        <p:spPr>
          <a:xfrm>
            <a:off x="2585757" y="4408715"/>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Flowchart: Preparation 8">
            <a:extLst>
              <a:ext uri="{FF2B5EF4-FFF2-40B4-BE49-F238E27FC236}">
                <a16:creationId xmlns:a16="http://schemas.microsoft.com/office/drawing/2014/main" id="{01C06342-C2DE-4B19-A715-AEDD31018196}"/>
              </a:ext>
            </a:extLst>
          </p:cNvPr>
          <p:cNvSpPr/>
          <p:nvPr/>
        </p:nvSpPr>
        <p:spPr>
          <a:xfrm>
            <a:off x="4131528" y="2050869"/>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TextBox 11">
            <a:extLst>
              <a:ext uri="{FF2B5EF4-FFF2-40B4-BE49-F238E27FC236}">
                <a16:creationId xmlns:a16="http://schemas.microsoft.com/office/drawing/2014/main" id="{D13787A2-6963-4DB1-B3E6-7A1A35C7887F}"/>
              </a:ext>
            </a:extLst>
          </p:cNvPr>
          <p:cNvSpPr txBox="1"/>
          <p:nvPr/>
        </p:nvSpPr>
        <p:spPr>
          <a:xfrm>
            <a:off x="8880452" y="703101"/>
            <a:ext cx="2891245"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rPr>
              <a:t>Pilot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rPr>
              <a:t>Focus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rPr>
              <a:t>Scaling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rPr>
              <a:t>Measurement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endParaRPr>
          </a:p>
        </p:txBody>
      </p:sp>
      <p:sp>
        <p:nvSpPr>
          <p:cNvPr id="13" name="Flowchart: Preparation 12">
            <a:extLst>
              <a:ext uri="{FF2B5EF4-FFF2-40B4-BE49-F238E27FC236}">
                <a16:creationId xmlns:a16="http://schemas.microsoft.com/office/drawing/2014/main" id="{61893489-E482-4464-8AD7-00AE6C81AE59}"/>
              </a:ext>
            </a:extLst>
          </p:cNvPr>
          <p:cNvSpPr/>
          <p:nvPr/>
        </p:nvSpPr>
        <p:spPr>
          <a:xfrm>
            <a:off x="4131528" y="5194663"/>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73% </a:t>
            </a:r>
            <a:r>
              <a:rPr kumimoji="0" lang="en-US" sz="1200" b="0" i="0" u="none" strike="noStrike" kern="1200" cap="none" spc="0" normalizeH="0" baseline="0" noProof="0" dirty="0">
                <a:ln>
                  <a:noFill/>
                </a:ln>
                <a:solidFill>
                  <a:srgbClr val="FFFFFF"/>
                </a:solidFill>
                <a:effectLst/>
                <a:uLnTx/>
                <a:uFillTx/>
                <a:latin typeface="Arial"/>
                <a:ea typeface="+mn-ea"/>
                <a:cs typeface="+mn-cs"/>
              </a:rPr>
              <a:t>Closed Loop Referrals</a:t>
            </a:r>
          </a:p>
        </p:txBody>
      </p:sp>
      <p:sp>
        <p:nvSpPr>
          <p:cNvPr id="14" name="Flowchart: Preparation 13">
            <a:extLst>
              <a:ext uri="{FF2B5EF4-FFF2-40B4-BE49-F238E27FC236}">
                <a16:creationId xmlns:a16="http://schemas.microsoft.com/office/drawing/2014/main" id="{FBB2146C-F0A0-44EE-829A-D46EB70F4AE0}"/>
              </a:ext>
            </a:extLst>
          </p:cNvPr>
          <p:cNvSpPr/>
          <p:nvPr/>
        </p:nvSpPr>
        <p:spPr>
          <a:xfrm>
            <a:off x="4138919" y="3622765"/>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6000+</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Children Screened for SDoH in Pilot Year</a:t>
            </a:r>
          </a:p>
        </p:txBody>
      </p:sp>
      <p:sp>
        <p:nvSpPr>
          <p:cNvPr id="15" name="Flowchart: Preparation 14">
            <a:extLst>
              <a:ext uri="{FF2B5EF4-FFF2-40B4-BE49-F238E27FC236}">
                <a16:creationId xmlns:a16="http://schemas.microsoft.com/office/drawing/2014/main" id="{67DD3827-CDD9-4D6D-8679-7BA69611E117}"/>
              </a:ext>
            </a:extLst>
          </p:cNvPr>
          <p:cNvSpPr/>
          <p:nvPr/>
        </p:nvSpPr>
        <p:spPr>
          <a:xfrm>
            <a:off x="5692081" y="4408715"/>
            <a:ext cx="1776548" cy="1463040"/>
          </a:xfrm>
          <a:prstGeom prst="flowChartPreparation">
            <a:avLst/>
          </a:prstGeom>
          <a:solidFill>
            <a:srgbClr val="007078"/>
          </a:solidFill>
          <a:ln>
            <a:solidFill>
              <a:srgbClr val="0070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400+</a:t>
            </a:r>
            <a:r>
              <a:rPr kumimoji="0" lang="en-US" sz="1800" b="0" i="0" u="none" strike="noStrike" kern="1200" cap="none" spc="0" normalizeH="0" baseline="0" noProof="0" dirty="0">
                <a:ln>
                  <a:noFill/>
                </a:ln>
                <a:solidFill>
                  <a:srgbClr val="FFFFFF"/>
                </a:solidFill>
                <a:effectLst/>
                <a:uLnTx/>
                <a:uFillTx/>
                <a:latin typeface="Arial"/>
                <a:ea typeface="+mn-ea"/>
                <a:cs typeface="+mn-cs"/>
              </a:rPr>
              <a:t> </a:t>
            </a:r>
            <a:r>
              <a:rPr kumimoji="0" lang="en-US" sz="1200" b="0" i="0" u="none" strike="noStrike" kern="1200" cap="none" spc="0" normalizeH="0" baseline="0" noProof="0" dirty="0">
                <a:ln>
                  <a:noFill/>
                </a:ln>
                <a:solidFill>
                  <a:srgbClr val="FFFFFF"/>
                </a:solidFill>
                <a:effectLst/>
                <a:uLnTx/>
                <a:uFillTx/>
                <a:latin typeface="Arial"/>
                <a:ea typeface="+mn-ea"/>
                <a:cs typeface="+mn-cs"/>
              </a:rPr>
              <a:t>CBO Contacts in Progress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Graphic 9" descr="Speedometer Middle outline">
            <a:extLst>
              <a:ext uri="{FF2B5EF4-FFF2-40B4-BE49-F238E27FC236}">
                <a16:creationId xmlns:a16="http://schemas.microsoft.com/office/drawing/2014/main" id="{06F80842-EDEA-4AF1-A9E5-D7E37CCC09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73046" y="3628474"/>
            <a:ext cx="914400" cy="914400"/>
          </a:xfrm>
          <a:prstGeom prst="rect">
            <a:avLst/>
          </a:prstGeom>
        </p:spPr>
      </p:pic>
      <p:pic>
        <p:nvPicPr>
          <p:cNvPr id="16" name="Graphic 15" descr="Social network outline">
            <a:extLst>
              <a:ext uri="{FF2B5EF4-FFF2-40B4-BE49-F238E27FC236}">
                <a16:creationId xmlns:a16="http://schemas.microsoft.com/office/drawing/2014/main" id="{DE3618DA-BABB-4B9A-8612-8B27CA09CB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73046" y="2653937"/>
            <a:ext cx="914400" cy="914400"/>
          </a:xfrm>
          <a:prstGeom prst="rect">
            <a:avLst/>
          </a:prstGeom>
        </p:spPr>
      </p:pic>
      <p:pic>
        <p:nvPicPr>
          <p:cNvPr id="18" name="Graphic 17" descr="Play outline">
            <a:extLst>
              <a:ext uri="{FF2B5EF4-FFF2-40B4-BE49-F238E27FC236}">
                <a16:creationId xmlns:a16="http://schemas.microsoft.com/office/drawing/2014/main" id="{90B38790-640C-481B-851B-91785F2B1B9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00551" y="1593669"/>
            <a:ext cx="914400" cy="914400"/>
          </a:xfrm>
          <a:prstGeom prst="rect">
            <a:avLst/>
          </a:prstGeom>
        </p:spPr>
      </p:pic>
      <p:pic>
        <p:nvPicPr>
          <p:cNvPr id="20" name="Graphic 19" descr="Single gear outline">
            <a:extLst>
              <a:ext uri="{FF2B5EF4-FFF2-40B4-BE49-F238E27FC236}">
                <a16:creationId xmlns:a16="http://schemas.microsoft.com/office/drawing/2014/main" id="{F74435C5-DCFA-4EF3-AE20-0F93855087F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966052" y="539795"/>
            <a:ext cx="914400" cy="914400"/>
          </a:xfrm>
          <a:prstGeom prst="rect">
            <a:avLst/>
          </a:prstGeom>
        </p:spPr>
      </p:pic>
      <p:sp>
        <p:nvSpPr>
          <p:cNvPr id="21" name="TextBox 20">
            <a:extLst>
              <a:ext uri="{FF2B5EF4-FFF2-40B4-BE49-F238E27FC236}">
                <a16:creationId xmlns:a16="http://schemas.microsoft.com/office/drawing/2014/main" id="{7B919771-D55C-45BB-9FD3-E1B0254F25FC}"/>
              </a:ext>
            </a:extLst>
          </p:cNvPr>
          <p:cNvSpPr txBox="1"/>
          <p:nvPr/>
        </p:nvSpPr>
        <p:spPr>
          <a:xfrm rot="16200000">
            <a:off x="-2968550" y="3481192"/>
            <a:ext cx="63775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lumMod val="95000"/>
                  </a:srgbClr>
                </a:solidFill>
                <a:effectLst/>
                <a:uLnTx/>
                <a:uFillTx/>
                <a:latin typeface="Arial Black" panose="020B0A04020102020204" pitchFamily="34" charset="0"/>
                <a:ea typeface="+mn-ea"/>
                <a:cs typeface="+mn-cs"/>
              </a:rPr>
              <a:t>Atrium Health’s Community Resource Hub</a:t>
            </a:r>
          </a:p>
        </p:txBody>
      </p:sp>
    </p:spTree>
    <p:extLst>
      <p:ext uri="{BB962C8B-B14F-4D97-AF65-F5344CB8AC3E}">
        <p14:creationId xmlns:p14="http://schemas.microsoft.com/office/powerpoint/2010/main" val="12301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FAFA4E-203A-49E6-922F-FABF76890F0B}"/>
              </a:ext>
            </a:extLst>
          </p:cNvPr>
          <p:cNvSpPr>
            <a:spLocks noGrp="1"/>
          </p:cNvSpPr>
          <p:nvPr>
            <p:ph type="sldNum" sz="quarter" idx="10"/>
          </p:nvPr>
        </p:nvSpPr>
        <p:spPr/>
        <p:txBody>
          <a:bodyPr/>
          <a:lstStyle/>
          <a:p>
            <a:fld id="{D8D877B3-D348-4611-9BDB-C5374591D951}" type="slidenum">
              <a:rPr lang="en-US" smtClean="0"/>
              <a:pPr/>
              <a:t>29</a:t>
            </a:fld>
            <a:endParaRPr lang="en-US" dirty="0"/>
          </a:p>
        </p:txBody>
      </p:sp>
      <p:sp>
        <p:nvSpPr>
          <p:cNvPr id="3" name="Title 2">
            <a:extLst>
              <a:ext uri="{FF2B5EF4-FFF2-40B4-BE49-F238E27FC236}">
                <a16:creationId xmlns:a16="http://schemas.microsoft.com/office/drawing/2014/main" id="{D13D281A-0DA0-4A90-BA10-A06FB60F229A}"/>
              </a:ext>
            </a:extLst>
          </p:cNvPr>
          <p:cNvSpPr>
            <a:spLocks noGrp="1"/>
          </p:cNvSpPr>
          <p:nvPr>
            <p:ph type="title"/>
          </p:nvPr>
        </p:nvSpPr>
        <p:spPr>
          <a:xfrm>
            <a:off x="234568" y="2537278"/>
            <a:ext cx="4187371" cy="1783443"/>
          </a:xfrm>
        </p:spPr>
        <p:txBody>
          <a:bodyPr/>
          <a:lstStyle/>
          <a:p>
            <a:r>
              <a:rPr lang="en-US" sz="4400" dirty="0">
                <a:solidFill>
                  <a:schemeClr val="bg1"/>
                </a:solidFill>
              </a:rPr>
              <a:t>Community Representative</a:t>
            </a:r>
          </a:p>
        </p:txBody>
      </p:sp>
      <p:pic>
        <p:nvPicPr>
          <p:cNvPr id="3074" name="Picture 2" descr="block-hch-logo | Azara">
            <a:extLst>
              <a:ext uri="{FF2B5EF4-FFF2-40B4-BE49-F238E27FC236}">
                <a16:creationId xmlns:a16="http://schemas.microsoft.com/office/drawing/2014/main" id="{CDD2FB12-5CAB-491A-A3ED-59AC2CE459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55" t="2359" r="7652" b="5188"/>
          <a:stretch/>
        </p:blipFill>
        <p:spPr bwMode="auto">
          <a:xfrm>
            <a:off x="6435524" y="876782"/>
            <a:ext cx="4433104" cy="510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CB55FE-EF23-2A4B-86B5-04CCCEE1B543}"/>
              </a:ext>
            </a:extLst>
          </p:cNvPr>
          <p:cNvSpPr>
            <a:spLocks noGrp="1"/>
          </p:cNvSpPr>
          <p:nvPr>
            <p:ph type="sldNum" sz="quarter" idx="10"/>
          </p:nvPr>
        </p:nvSpPr>
        <p:spPr/>
        <p:txBody>
          <a:bodyPr/>
          <a:lstStyle/>
          <a:p>
            <a:fld id="{D8D877B3-D348-4611-9BDB-C5374591D951}" type="slidenum">
              <a:rPr lang="en-US" smtClean="0"/>
              <a:pPr/>
              <a:t>3</a:t>
            </a:fld>
            <a:endParaRPr lang="en-US" dirty="0"/>
          </a:p>
        </p:txBody>
      </p:sp>
      <p:sp>
        <p:nvSpPr>
          <p:cNvPr id="3" name="Title 2">
            <a:extLst>
              <a:ext uri="{FF2B5EF4-FFF2-40B4-BE49-F238E27FC236}">
                <a16:creationId xmlns:a16="http://schemas.microsoft.com/office/drawing/2014/main" id="{28BD9A28-DD98-7F42-9A71-5C0BEDEA916B}"/>
              </a:ext>
            </a:extLst>
          </p:cNvPr>
          <p:cNvSpPr>
            <a:spLocks noGrp="1"/>
          </p:cNvSpPr>
          <p:nvPr>
            <p:ph type="title"/>
          </p:nvPr>
        </p:nvSpPr>
        <p:spPr/>
        <p:txBody>
          <a:bodyPr/>
          <a:lstStyle/>
          <a:p>
            <a:r>
              <a:rPr lang="en-US" dirty="0">
                <a:solidFill>
                  <a:schemeClr val="bg1"/>
                </a:solidFill>
              </a:rPr>
              <a:t>HIMSS Nursing Informatics Community</a:t>
            </a:r>
          </a:p>
        </p:txBody>
      </p:sp>
      <p:sp>
        <p:nvSpPr>
          <p:cNvPr id="4" name="TextBox 3">
            <a:extLst>
              <a:ext uri="{FF2B5EF4-FFF2-40B4-BE49-F238E27FC236}">
                <a16:creationId xmlns:a16="http://schemas.microsoft.com/office/drawing/2014/main" id="{AE38698B-33EB-5441-BD2F-380397E88D3E}"/>
              </a:ext>
            </a:extLst>
          </p:cNvPr>
          <p:cNvSpPr txBox="1"/>
          <p:nvPr/>
        </p:nvSpPr>
        <p:spPr>
          <a:xfrm>
            <a:off x="5527998" y="1919574"/>
            <a:ext cx="5716772" cy="4343946"/>
          </a:xfrm>
          <a:prstGeom prst="rect">
            <a:avLst/>
          </a:prstGeom>
          <a:noFill/>
        </p:spPr>
        <p:txBody>
          <a:bodyPr wrap="square" lIns="0" rIns="0" rtlCol="0">
            <a:spAutoFit/>
          </a:bodyPr>
          <a:lstStyle/>
          <a:p>
            <a:pPr>
              <a:lnSpc>
                <a:spcPct val="130000"/>
              </a:lnSpc>
            </a:pPr>
            <a:r>
              <a:rPr lang="en-US" dirty="0">
                <a:solidFill>
                  <a:schemeClr val="bg2"/>
                </a:solidFill>
                <a:latin typeface="Century Gothic" panose="020B0502020202020204" pitchFamily="34" charset="0"/>
              </a:rPr>
              <a:t>The Nursing Informatics Community’s purpose is to articulate a cohesive voice for the HIMSS Nursing Informatics community and to provide domain expertise, leadership and guidance to HIMSS activities, initiatives, and collaborations with the global nursing informatics community.</a:t>
            </a:r>
          </a:p>
          <a:p>
            <a:pPr marL="295275" marR="0" lvl="0" indent="-295275" algn="l" defTabSz="914318" rtl="0" eaLnBrk="1" fontAlgn="auto" latinLnBrk="0" hangingPunct="1">
              <a:lnSpc>
                <a:spcPct val="100000"/>
              </a:lnSpc>
              <a:spcBef>
                <a:spcPts val="1000"/>
              </a:spcBef>
              <a:spcAft>
                <a:spcPts val="0"/>
              </a:spcAft>
              <a:buClr>
                <a:srgbClr val="FF5A5A"/>
              </a:buClr>
              <a:buSzTx/>
              <a:buFont typeface="Arial" panose="020B0604020202020204" pitchFamily="34" charset="0"/>
              <a:buChar char="•"/>
              <a:tabLst/>
              <a:defRPr/>
            </a:pPr>
            <a:r>
              <a:rPr kumimoji="0" lang="en-US"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rPr>
              <a:t>Educational webinars qualified for CA/CPHIMS on nursing informatics topics and emerging trends</a:t>
            </a:r>
          </a:p>
          <a:p>
            <a:pPr marL="295275" indent="-295275" defTabSz="914318">
              <a:spcBef>
                <a:spcPts val="1000"/>
              </a:spcBef>
              <a:buClr>
                <a:srgbClr val="FF5A5A"/>
              </a:buClr>
              <a:buFont typeface="Arial" panose="020B0604020202020204" pitchFamily="34" charset="0"/>
              <a:buChar char="•"/>
              <a:defRPr/>
            </a:pPr>
            <a:r>
              <a:rPr lang="en-US" sz="1800" dirty="0">
                <a:solidFill>
                  <a:srgbClr val="000000"/>
                </a:solidFill>
                <a:latin typeface="Century Gothic" panose="020B0502020202020204" pitchFamily="34" charset="0"/>
                <a:hlinkClick r:id="rId3"/>
              </a:rPr>
              <a:t>www.HIMSS.org/NI</a:t>
            </a:r>
            <a:endParaRPr lang="en-US" dirty="0">
              <a:solidFill>
                <a:srgbClr val="000000"/>
              </a:solidFill>
              <a:latin typeface="Century Gothic" panose="020B0502020202020204" pitchFamily="34" charset="0"/>
            </a:endParaRPr>
          </a:p>
          <a:p>
            <a:pPr marL="295275" indent="-295275" defTabSz="914318">
              <a:spcBef>
                <a:spcPts val="1000"/>
              </a:spcBef>
              <a:buClr>
                <a:srgbClr val="FF5A5A"/>
              </a:buClr>
              <a:buFont typeface="Arial" panose="020B0604020202020204" pitchFamily="34" charset="0"/>
              <a:buChar char="•"/>
              <a:defRPr/>
            </a:pPr>
            <a:r>
              <a:rPr kumimoji="0" lang="en-US"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#Nurses4HIT</a:t>
            </a:r>
            <a:endParaRPr kumimoji="0" lang="en-US" b="0" i="0" u="none" strike="noStrike" kern="1200" cap="none" spc="0" normalizeH="0" baseline="0" noProof="0" dirty="0">
              <a:ln>
                <a:noFill/>
              </a:ln>
              <a:solidFill>
                <a:schemeClr val="bg2"/>
              </a:solidFill>
              <a:effectLst/>
              <a:uLnTx/>
              <a:uFillTx/>
              <a:latin typeface="Century Gothic" panose="020B0502020202020204" pitchFamily="34" charset="0"/>
              <a:ea typeface="+mn-ea"/>
              <a:cs typeface="+mn-cs"/>
            </a:endParaRPr>
          </a:p>
          <a:p>
            <a:pPr marL="285750" indent="-285750">
              <a:lnSpc>
                <a:spcPct val="130000"/>
              </a:lnSpc>
              <a:buFont typeface="Arial" panose="020B0604020202020204" pitchFamily="34" charset="0"/>
              <a:buChar char="•"/>
            </a:pPr>
            <a:endParaRPr lang="en-US"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2146827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073" y="621308"/>
            <a:ext cx="5069272" cy="1028700"/>
          </a:xfrm>
        </p:spPr>
        <p:txBody>
          <a:bodyPr wrap="none"/>
          <a:lstStyle/>
          <a:p>
            <a:r>
              <a:rPr lang="en-US" sz="3200" dirty="0"/>
              <a:t>Mary Ellen McEvoy</a:t>
            </a:r>
            <a:br>
              <a:rPr lang="en-US" sz="3200" dirty="0"/>
            </a:br>
            <a:r>
              <a:rPr lang="en-US" sz="3200" dirty="0"/>
              <a:t>RN, MSN, MPH</a:t>
            </a:r>
          </a:p>
        </p:txBody>
      </p:sp>
      <p:sp>
        <p:nvSpPr>
          <p:cNvPr id="3" name="Slide Number Placeholder 2"/>
          <p:cNvSpPr>
            <a:spLocks noGrp="1"/>
          </p:cNvSpPr>
          <p:nvPr>
            <p:ph type="sldNum" sz="quarter" idx="10"/>
          </p:nvPr>
        </p:nvSpPr>
        <p:spPr/>
        <p:txBody>
          <a:bodyPr/>
          <a:lstStyle/>
          <a:p>
            <a:fld id="{D8D877B3-D348-4611-9BDB-C5374591D951}" type="slidenum">
              <a:rPr lang="en-US" smtClean="0"/>
              <a:pPr/>
              <a:t>30</a:t>
            </a:fld>
            <a:endParaRPr lang="en-US" dirty="0"/>
          </a:p>
        </p:txBody>
      </p:sp>
      <p:sp>
        <p:nvSpPr>
          <p:cNvPr id="7" name="TextBox 6"/>
          <p:cNvSpPr txBox="1"/>
          <p:nvPr/>
        </p:nvSpPr>
        <p:spPr>
          <a:xfrm>
            <a:off x="846073" y="2516863"/>
            <a:ext cx="5363137" cy="3471720"/>
          </a:xfrm>
          <a:prstGeom prst="rect">
            <a:avLst/>
          </a:prstGeom>
          <a:noFill/>
        </p:spPr>
        <p:txBody>
          <a:bodyPr wrap="square" lIns="0" rIns="0" rtlCol="0">
            <a:spAutoFit/>
          </a:bodyPr>
          <a:lstStyle/>
          <a:p>
            <a:pPr marR="0" lvl="0">
              <a:lnSpc>
                <a:spcPct val="115000"/>
              </a:lnSpc>
              <a:spcBef>
                <a:spcPts val="0"/>
              </a:spcBef>
              <a:spcAft>
                <a:spcPts val="1000"/>
              </a:spcAft>
              <a:buSzPts val="1000"/>
              <a:tabLst>
                <a:tab pos="685800" algn="l"/>
              </a:tabLst>
            </a:pPr>
            <a:r>
              <a:rPr lang="en-US" sz="1600" spc="50" dirty="0">
                <a:solidFill>
                  <a:srgbClr val="333333"/>
                </a:solidFill>
                <a:effectLst/>
                <a:latin typeface="Century Gothic" panose="020B0502020202020204" pitchFamily="34" charset="0"/>
                <a:ea typeface="Calibri" panose="020F0502020204030204" pitchFamily="34" charset="0"/>
                <a:cs typeface="Times New Roman (Body CS)"/>
              </a:rPr>
              <a:t>Mary Ellen McEvoy joined Healthcare for the Homeless as the Director of Clinical Operations in 2019. She has had previous experience in Federally Qualified Health Center leadership as Chief of Compliance, Director of Nursing, and as clinic RN, all of which required oversight of clinical quality processes. Prior to working in FQHC programs, Mary Ellen worked in medical tourism in Mexico, Community Mental Health in British Colombia and Washington, D.C. as well as Maternal Health(Labor and Delivery, antepartum, post partum, and high-risk prenatal care).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846073" y="1791048"/>
            <a:ext cx="2989601" cy="584775"/>
          </a:xfrm>
          <a:prstGeom prst="rect">
            <a:avLst/>
          </a:prstGeom>
          <a:noFill/>
        </p:spPr>
        <p:txBody>
          <a:bodyPr wrap="none" lIns="0" rIns="0" rtlCol="0">
            <a:spAutoFit/>
          </a:bodyPr>
          <a:lstStyle/>
          <a:p>
            <a:r>
              <a:rPr lang="en-US" sz="1600" dirty="0">
                <a:solidFill>
                  <a:srgbClr val="FF5A5A"/>
                </a:solidFill>
                <a:latin typeface="Century Gothic" panose="020B0502020202020204" pitchFamily="34" charset="0"/>
              </a:rPr>
              <a:t>Director of Clinical Operations</a:t>
            </a:r>
          </a:p>
          <a:p>
            <a:r>
              <a:rPr lang="en-US" sz="1600" dirty="0">
                <a:solidFill>
                  <a:srgbClr val="FF5A5A"/>
                </a:solidFill>
                <a:latin typeface="Century Gothic" panose="020B0502020202020204" pitchFamily="34" charset="0"/>
              </a:rPr>
              <a:t>Healthcare for the Homeless </a:t>
            </a: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2934" r="12934"/>
          <a:stretch>
            <a:fillRect/>
          </a:stretch>
        </p:blipFill>
        <p:spPr>
          <a:xfrm>
            <a:off x="8134351" y="607060"/>
            <a:ext cx="4057650" cy="5437835"/>
          </a:xfrm>
        </p:spPr>
      </p:pic>
    </p:spTree>
    <p:extLst>
      <p:ext uri="{BB962C8B-B14F-4D97-AF65-F5344CB8AC3E}">
        <p14:creationId xmlns:p14="http://schemas.microsoft.com/office/powerpoint/2010/main" val="1727835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633" y="148107"/>
            <a:ext cx="8967832" cy="1866430"/>
          </a:xfrm>
        </p:spPr>
        <p:txBody>
          <a:bodyPr>
            <a:noAutofit/>
          </a:bodyPr>
          <a:lstStyle/>
          <a:p>
            <a:r>
              <a:rPr lang="en-US" sz="4400" dirty="0"/>
              <a:t>Social Determinants of Health – On the Ground in Homeless Healthcare</a:t>
            </a:r>
          </a:p>
        </p:txBody>
      </p:sp>
      <p:sp>
        <p:nvSpPr>
          <p:cNvPr id="3" name="Content Placeholder 2"/>
          <p:cNvSpPr>
            <a:spLocks noGrp="1"/>
          </p:cNvSpPr>
          <p:nvPr>
            <p:ph sz="half" idx="2"/>
          </p:nvPr>
        </p:nvSpPr>
        <p:spPr/>
        <p:txBody>
          <a:bodyPr>
            <a:normAutofit/>
          </a:bodyPr>
          <a:lstStyle/>
          <a:p>
            <a:pPr lvl="1"/>
            <a:endParaRPr lang="en-US" dirty="0"/>
          </a:p>
          <a:p>
            <a:pPr lvl="1"/>
            <a:endParaRPr lang="en-US" dirty="0"/>
          </a:p>
        </p:txBody>
      </p:sp>
      <p:pic>
        <p:nvPicPr>
          <p:cNvPr id="1026" name="Picture 2"/>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7991103" y="2407107"/>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3673" y="4800601"/>
            <a:ext cx="31146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6911" y="4389120"/>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1723" y="2445208"/>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4735" y="2407107"/>
            <a:ext cx="250507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8E7D0E6-C538-46B9-9EDE-F5C4A2EC5522}"/>
              </a:ext>
            </a:extLst>
          </p:cNvPr>
          <p:cNvPicPr>
            <a:picLocks noChangeAspect="1"/>
          </p:cNvPicPr>
          <p:nvPr/>
        </p:nvPicPr>
        <p:blipFill>
          <a:blip r:embed="rId8"/>
          <a:stretch>
            <a:fillRect/>
          </a:stretch>
        </p:blipFill>
        <p:spPr>
          <a:xfrm>
            <a:off x="7991103" y="4474845"/>
            <a:ext cx="2857500" cy="1600200"/>
          </a:xfrm>
          <a:prstGeom prst="rect">
            <a:avLst/>
          </a:prstGeom>
        </p:spPr>
      </p:pic>
      <p:sp>
        <p:nvSpPr>
          <p:cNvPr id="10" name="Slide Number Placeholder 2">
            <a:extLst>
              <a:ext uri="{FF2B5EF4-FFF2-40B4-BE49-F238E27FC236}">
                <a16:creationId xmlns:a16="http://schemas.microsoft.com/office/drawing/2014/main" id="{0E84282A-EBCD-42E4-B51E-C01413E82035}"/>
              </a:ext>
            </a:extLst>
          </p:cNvPr>
          <p:cNvSpPr txBox="1">
            <a:spLocks/>
          </p:cNvSpPr>
          <p:nvPr/>
        </p:nvSpPr>
        <p:spPr>
          <a:xfrm>
            <a:off x="11360517" y="6390178"/>
            <a:ext cx="513735" cy="22716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900" dirty="0">
              <a:solidFill>
                <a:schemeClr val="bg1"/>
              </a:solidFill>
            </a:endParaRPr>
          </a:p>
        </p:txBody>
      </p:sp>
      <p:sp>
        <p:nvSpPr>
          <p:cNvPr id="4" name="TextBox 3">
            <a:extLst>
              <a:ext uri="{FF2B5EF4-FFF2-40B4-BE49-F238E27FC236}">
                <a16:creationId xmlns:a16="http://schemas.microsoft.com/office/drawing/2014/main" id="{9B91B253-0A58-40F0-93BD-09CA04C1E503}"/>
              </a:ext>
            </a:extLst>
          </p:cNvPr>
          <p:cNvSpPr txBox="1"/>
          <p:nvPr/>
        </p:nvSpPr>
        <p:spPr>
          <a:xfrm>
            <a:off x="11440852" y="6371121"/>
            <a:ext cx="353063" cy="246221"/>
          </a:xfrm>
          <a:prstGeom prst="rect">
            <a:avLst/>
          </a:prstGeom>
          <a:noFill/>
        </p:spPr>
        <p:txBody>
          <a:bodyPr wrap="square" rtlCol="0">
            <a:spAutoFit/>
          </a:bodyPr>
          <a:lstStyle/>
          <a:p>
            <a:r>
              <a:rPr lang="en-US" sz="1000" dirty="0">
                <a:solidFill>
                  <a:schemeClr val="bg1"/>
                </a:solidFill>
              </a:rPr>
              <a:t>32</a:t>
            </a:r>
          </a:p>
        </p:txBody>
      </p:sp>
    </p:spTree>
    <p:extLst>
      <p:ext uri="{BB962C8B-B14F-4D97-AF65-F5344CB8AC3E}">
        <p14:creationId xmlns:p14="http://schemas.microsoft.com/office/powerpoint/2010/main" val="1533161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3633" y="148107"/>
            <a:ext cx="8967832" cy="1866430"/>
          </a:xfrm>
        </p:spPr>
        <p:txBody>
          <a:bodyPr>
            <a:noAutofit/>
          </a:bodyPr>
          <a:lstStyle/>
          <a:p>
            <a:r>
              <a:rPr lang="en-US" sz="4400" dirty="0"/>
              <a:t>Social Determinants of Health – On the Ground in Homeless Healthcare</a:t>
            </a:r>
          </a:p>
        </p:txBody>
      </p:sp>
      <p:sp>
        <p:nvSpPr>
          <p:cNvPr id="3" name="Content Placeholder 2"/>
          <p:cNvSpPr>
            <a:spLocks noGrp="1"/>
          </p:cNvSpPr>
          <p:nvPr>
            <p:ph sz="half" idx="2"/>
          </p:nvPr>
        </p:nvSpPr>
        <p:spPr/>
        <p:txBody>
          <a:bodyPr>
            <a:normAutofit fontScale="77500" lnSpcReduction="20000"/>
          </a:bodyPr>
          <a:lstStyle/>
          <a:p>
            <a:pPr lvl="1"/>
            <a:endParaRPr lang="en-US" dirty="0"/>
          </a:p>
          <a:p>
            <a:pPr lvl="1"/>
            <a:endParaRPr lang="en-US" dirty="0"/>
          </a:p>
        </p:txBody>
      </p:sp>
      <p:sp>
        <p:nvSpPr>
          <p:cNvPr id="4" name="Content Placeholder 3">
            <a:extLst>
              <a:ext uri="{FF2B5EF4-FFF2-40B4-BE49-F238E27FC236}">
                <a16:creationId xmlns:a16="http://schemas.microsoft.com/office/drawing/2014/main" id="{93AD2493-63CE-41C0-BDE0-DD608E9CC9D5}"/>
              </a:ext>
            </a:extLst>
          </p:cNvPr>
          <p:cNvSpPr>
            <a:spLocks noGrp="1"/>
          </p:cNvSpPr>
          <p:nvPr>
            <p:ph sz="quarter" idx="4"/>
          </p:nvPr>
        </p:nvSpPr>
        <p:spPr>
          <a:xfrm>
            <a:off x="1803633" y="2242186"/>
            <a:ext cx="9318519" cy="3792854"/>
          </a:xfrm>
        </p:spPr>
        <p:txBody>
          <a:bodyPr>
            <a:normAutofit fontScale="77500" lnSpcReduction="20000"/>
          </a:bodyPr>
          <a:lstStyle/>
          <a:p>
            <a:r>
              <a:rPr lang="en-US" sz="3600" dirty="0"/>
              <a:t>Assessing Social Determinants:</a:t>
            </a:r>
          </a:p>
          <a:p>
            <a:pPr lvl="1"/>
            <a:r>
              <a:rPr lang="en-US" sz="2400" dirty="0"/>
              <a:t>Immediate insight into patient priorities and needs</a:t>
            </a:r>
          </a:p>
          <a:p>
            <a:pPr lvl="2"/>
            <a:r>
              <a:rPr lang="en-US" dirty="0"/>
              <a:t>How are we connected in the community?</a:t>
            </a:r>
          </a:p>
          <a:p>
            <a:pPr lvl="2"/>
            <a:r>
              <a:rPr lang="en-US" dirty="0"/>
              <a:t>Who helps the patient make these connections?</a:t>
            </a:r>
          </a:p>
          <a:p>
            <a:pPr lvl="1"/>
            <a:r>
              <a:rPr lang="en-US" sz="2400" dirty="0"/>
              <a:t>Risk categories and employing resources effectively</a:t>
            </a:r>
          </a:p>
          <a:p>
            <a:pPr lvl="2"/>
            <a:r>
              <a:rPr lang="en-US" dirty="0"/>
              <a:t>Is there a set of social determinants that our organization can build “interventions” around?</a:t>
            </a:r>
          </a:p>
          <a:p>
            <a:pPr lvl="2"/>
            <a:r>
              <a:rPr lang="en-US" dirty="0"/>
              <a:t>How would we staff employing these interventions?</a:t>
            </a:r>
          </a:p>
          <a:p>
            <a:pPr lvl="1"/>
            <a:r>
              <a:rPr lang="en-US" sz="2400" dirty="0"/>
              <a:t>Organizational strategic planning</a:t>
            </a:r>
          </a:p>
          <a:p>
            <a:pPr lvl="2"/>
            <a:r>
              <a:rPr lang="en-US" dirty="0"/>
              <a:t>What community partnerships need strengthening?</a:t>
            </a:r>
          </a:p>
          <a:p>
            <a:pPr lvl="2"/>
            <a:r>
              <a:rPr lang="en-US" dirty="0"/>
              <a:t>What community resources are absent or undersized?</a:t>
            </a:r>
          </a:p>
          <a:p>
            <a:pPr marL="548640" lvl="2" indent="0">
              <a:buNone/>
            </a:pPr>
            <a:endParaRPr lang="en-US" sz="2200" dirty="0"/>
          </a:p>
          <a:p>
            <a:pPr lvl="1"/>
            <a:endParaRPr lang="en-US" dirty="0"/>
          </a:p>
        </p:txBody>
      </p:sp>
      <p:sp>
        <p:nvSpPr>
          <p:cNvPr id="5" name="TextBox 4">
            <a:extLst>
              <a:ext uri="{FF2B5EF4-FFF2-40B4-BE49-F238E27FC236}">
                <a16:creationId xmlns:a16="http://schemas.microsoft.com/office/drawing/2014/main" id="{A69F569A-CC05-4C25-BE2C-AC8BD4D6A42E}"/>
              </a:ext>
            </a:extLst>
          </p:cNvPr>
          <p:cNvSpPr txBox="1"/>
          <p:nvPr/>
        </p:nvSpPr>
        <p:spPr>
          <a:xfrm>
            <a:off x="11440852" y="6371121"/>
            <a:ext cx="353063" cy="246221"/>
          </a:xfrm>
          <a:prstGeom prst="rect">
            <a:avLst/>
          </a:prstGeom>
          <a:noFill/>
        </p:spPr>
        <p:txBody>
          <a:bodyPr wrap="square" rtlCol="0">
            <a:spAutoFit/>
          </a:bodyPr>
          <a:lstStyle/>
          <a:p>
            <a:r>
              <a:rPr lang="en-US" sz="1000" dirty="0">
                <a:solidFill>
                  <a:schemeClr val="bg1"/>
                </a:solidFill>
              </a:rPr>
              <a:t>33</a:t>
            </a:r>
          </a:p>
        </p:txBody>
      </p:sp>
    </p:spTree>
    <p:extLst>
      <p:ext uri="{BB962C8B-B14F-4D97-AF65-F5344CB8AC3E}">
        <p14:creationId xmlns:p14="http://schemas.microsoft.com/office/powerpoint/2010/main" val="1951629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3"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sp>
        <p:nvSpPr>
          <p:cNvPr id="4" name="Title 3"/>
          <p:cNvSpPr>
            <a:spLocks noGrp="1"/>
          </p:cNvSpPr>
          <p:nvPr>
            <p:ph type="title"/>
          </p:nvPr>
        </p:nvSpPr>
        <p:spPr>
          <a:xfrm>
            <a:off x="814906" y="2719467"/>
            <a:ext cx="4187371" cy="775150"/>
          </a:xfrm>
        </p:spPr>
        <p:txBody>
          <a:bodyPr/>
          <a:lstStyle/>
          <a:p>
            <a:r>
              <a:rPr lang="en-US" sz="4800" i="1" dirty="0"/>
              <a:t>Closing</a:t>
            </a:r>
            <a:br>
              <a:rPr lang="en-US" i="1" dirty="0"/>
            </a:br>
            <a:endParaRPr lang="en-US" i="1" dirty="0"/>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F8AF2E6-64A8-0F46-AF27-0A96D82A033B}" type="slidenum">
              <a:rPr kumimoji="0" lang="en-US" sz="803" b="0" i="0" u="none" strike="noStrike" kern="1200" cap="none" spc="0" normalizeH="0" baseline="0" noProof="0" smtClean="0">
                <a:ln>
                  <a:noFill/>
                </a:ln>
                <a:solidFill>
                  <a:srgbClr val="1E22AA"/>
                </a:solidFill>
                <a:effectLst/>
                <a:uLnTx/>
                <a:uFillTx/>
                <a:latin typeface="Century Gothic" panose="020B0502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803" b="0" i="0" u="none" strike="noStrike" kern="1200" cap="none" spc="0" normalizeH="0" baseline="0" noProof="0" dirty="0">
              <a:ln>
                <a:noFill/>
              </a:ln>
              <a:solidFill>
                <a:srgbClr val="1E22AA"/>
              </a:solidFill>
              <a:effectLst/>
              <a:uLnTx/>
              <a:uFillTx/>
              <a:latin typeface="Century Gothic" panose="020B0502020202020204" pitchFamily="34" charset="0"/>
              <a:cs typeface="Arial" panose="020B0604020202020204" pitchFamily="34" charset="0"/>
            </a:endParaRPr>
          </a:p>
        </p:txBody>
      </p:sp>
      <p:sp>
        <p:nvSpPr>
          <p:cNvPr id="9" name="TextBox 8"/>
          <p:cNvSpPr txBox="1"/>
          <p:nvPr/>
        </p:nvSpPr>
        <p:spPr>
          <a:xfrm>
            <a:off x="776610" y="4683482"/>
            <a:ext cx="59254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C1E9"/>
                </a:solidFill>
                <a:effectLst/>
                <a:uLnTx/>
                <a:uFillTx/>
                <a:latin typeface="Prometo Medium" panose="020B0604020202020204" charset="0"/>
                <a:ea typeface="+mn-ea"/>
                <a:cs typeface="+mn-cs"/>
              </a:rPr>
              <a:t>Anna E. Schoenbaum, DNP, MS, RN-BC,</a:t>
            </a:r>
            <a:r>
              <a:rPr kumimoji="0" lang="en-US" sz="1800" b="0" i="0" u="none" strike="noStrike" kern="1200" cap="none" spc="0" normalizeH="0" noProof="0" dirty="0">
                <a:ln>
                  <a:noFill/>
                </a:ln>
                <a:solidFill>
                  <a:srgbClr val="55C1E9"/>
                </a:solidFill>
                <a:effectLst/>
                <a:uLnTx/>
                <a:uFillTx/>
                <a:latin typeface="Prometo Medium" panose="020B0604020202020204" charset="0"/>
                <a:ea typeface="+mn-ea"/>
                <a:cs typeface="+mn-cs"/>
              </a:rPr>
              <a:t> FHIMSS</a:t>
            </a:r>
            <a:endParaRPr kumimoji="0" lang="en-US" sz="1800" b="0" i="0"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0" name="TextBox 9"/>
          <p:cNvSpPr txBox="1"/>
          <p:nvPr/>
        </p:nvSpPr>
        <p:spPr>
          <a:xfrm>
            <a:off x="776610" y="5052814"/>
            <a:ext cx="492886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FFFFFF"/>
                </a:solidFill>
                <a:latin typeface="Century Gothic" panose="020F0302020204030204"/>
              </a:rPr>
              <a:t>Vice President, Information Services of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rPr>
              <a:t>Penn</a:t>
            </a:r>
            <a:r>
              <a:rPr kumimoji="0" lang="en-US" sz="1400" b="0" i="0" u="none" strike="noStrike" kern="1200" cap="none" spc="0" normalizeH="0" noProof="0" dirty="0">
                <a:ln>
                  <a:noFill/>
                </a:ln>
                <a:solidFill>
                  <a:srgbClr val="FFFFFF"/>
                </a:solidFill>
                <a:effectLst/>
                <a:uLnTx/>
                <a:uFillTx/>
                <a:latin typeface="Century Gothic" panose="020F0302020204030204"/>
                <a:ea typeface="+mn-ea"/>
                <a:cs typeface="+mn-cs"/>
              </a:rPr>
              <a:t> Medicine </a:t>
            </a:r>
            <a:endParaRPr kumimoji="0" lang="en-US" sz="14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pic>
        <p:nvPicPr>
          <p:cNvPr id="7" name="Picture Placeholder 6"/>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a:stretch>
            <a:fillRect/>
          </a:stretch>
        </p:blipFill>
        <p:spPr>
          <a:xfrm>
            <a:off x="5811838" y="482600"/>
            <a:ext cx="6062662" cy="6062663"/>
          </a:xfrm>
        </p:spPr>
      </p:pic>
    </p:spTree>
    <p:extLst>
      <p:ext uri="{BB962C8B-B14F-4D97-AF65-F5344CB8AC3E}">
        <p14:creationId xmlns:p14="http://schemas.microsoft.com/office/powerpoint/2010/main" val="1128943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3699" y="572246"/>
            <a:ext cx="11327776" cy="646954"/>
          </a:xfrm>
          <a:solidFill>
            <a:schemeClr val="bg1"/>
          </a:solidFill>
        </p:spPr>
        <p:txBody>
          <a:bodyPr/>
          <a:lstStyle/>
          <a:p>
            <a:r>
              <a:rPr lang="en-US" dirty="0"/>
              <a:t>Next Steps for Health IT Vendors and Organizations</a:t>
            </a:r>
          </a:p>
        </p:txBody>
      </p:sp>
      <p:sp>
        <p:nvSpPr>
          <p:cNvPr id="6" name="Content Placeholder 5"/>
          <p:cNvSpPr>
            <a:spLocks noGrp="1"/>
          </p:cNvSpPr>
          <p:nvPr>
            <p:ph idx="1"/>
          </p:nvPr>
        </p:nvSpPr>
        <p:spPr>
          <a:xfrm>
            <a:off x="616574" y="1592179"/>
            <a:ext cx="11042026" cy="4153753"/>
          </a:xfrm>
        </p:spPr>
        <p:txBody>
          <a:bodyPr>
            <a:normAutofit fontScale="92500" lnSpcReduction="10000"/>
          </a:bodyPr>
          <a:lstStyle/>
          <a:p>
            <a:pPr marL="285750" indent="-285750" defTabSz="914400">
              <a:spcBef>
                <a:spcPts val="0"/>
              </a:spcBef>
            </a:pPr>
            <a:r>
              <a:rPr lang="en-US" dirty="0">
                <a:solidFill>
                  <a:schemeClr val="tx1"/>
                </a:solidFill>
                <a:latin typeface="+mn-lt"/>
              </a:rPr>
              <a:t>Work towards standardization and collaboration</a:t>
            </a:r>
          </a:p>
          <a:p>
            <a:pPr marL="548640" lvl="3" indent="-285750" defTabSz="914400">
              <a:lnSpc>
                <a:spcPct val="150000"/>
              </a:lnSpc>
              <a:spcBef>
                <a:spcPts val="0"/>
              </a:spcBef>
            </a:pPr>
            <a:r>
              <a:rPr lang="en-US" dirty="0">
                <a:solidFill>
                  <a:schemeClr val="tx1"/>
                </a:solidFill>
                <a:latin typeface="+mn-lt"/>
              </a:rPr>
              <a:t>What variables define the social determinants of health and the appropriate screening tools to track these variables</a:t>
            </a:r>
          </a:p>
          <a:p>
            <a:pPr marL="548640" lvl="3" indent="-285750" defTabSz="914400">
              <a:lnSpc>
                <a:spcPct val="150000"/>
              </a:lnSpc>
              <a:spcBef>
                <a:spcPts val="0"/>
              </a:spcBef>
            </a:pPr>
            <a:r>
              <a:rPr lang="en-US" dirty="0">
                <a:solidFill>
                  <a:schemeClr val="tx1"/>
                </a:solidFill>
                <a:latin typeface="+mn-lt"/>
              </a:rPr>
              <a:t>Consistent data and measurements</a:t>
            </a:r>
            <a:endParaRPr lang="en-US" dirty="0">
              <a:solidFill>
                <a:schemeClr val="tx1"/>
              </a:solidFill>
              <a:latin typeface="+mn-lt"/>
              <a:sym typeface="Wingdings" panose="05000000000000000000" pitchFamily="2" charset="2"/>
            </a:endParaRPr>
          </a:p>
          <a:p>
            <a:pPr marL="548640" lvl="3" indent="-285750" defTabSz="914400">
              <a:lnSpc>
                <a:spcPct val="150000"/>
              </a:lnSpc>
              <a:spcBef>
                <a:spcPts val="0"/>
              </a:spcBef>
            </a:pPr>
            <a:r>
              <a:rPr lang="en-US" dirty="0">
                <a:solidFill>
                  <a:schemeClr val="tx1"/>
                </a:solidFill>
                <a:latin typeface="+mn-lt"/>
                <a:sym typeface="Wingdings" panose="05000000000000000000" pitchFamily="2" charset="2"/>
              </a:rPr>
              <a:t>Accurately match patients to health information</a:t>
            </a:r>
            <a:endParaRPr lang="en-US" dirty="0">
              <a:solidFill>
                <a:schemeClr val="tx1"/>
              </a:solidFill>
              <a:latin typeface="+mn-lt"/>
            </a:endParaRPr>
          </a:p>
          <a:p>
            <a:pPr marL="548640" lvl="3" indent="-285750" defTabSz="914400">
              <a:lnSpc>
                <a:spcPct val="150000"/>
              </a:lnSpc>
              <a:spcBef>
                <a:spcPts val="0"/>
              </a:spcBef>
            </a:pPr>
            <a:r>
              <a:rPr lang="en-US" dirty="0">
                <a:solidFill>
                  <a:schemeClr val="tx1"/>
                </a:solidFill>
                <a:latin typeface="+mn-lt"/>
              </a:rPr>
              <a:t>Work collaboratively in the community </a:t>
            </a:r>
          </a:p>
          <a:p>
            <a:pPr marL="285750" indent="-285750" defTabSz="914400">
              <a:spcBef>
                <a:spcPts val="0"/>
              </a:spcBef>
            </a:pPr>
            <a:r>
              <a:rPr lang="en-US" dirty="0">
                <a:solidFill>
                  <a:schemeClr val="tx1"/>
                </a:solidFill>
                <a:latin typeface="+mn-lt"/>
              </a:rPr>
              <a:t>Improve integration</a:t>
            </a:r>
          </a:p>
          <a:p>
            <a:pPr marL="548640" lvl="3" indent="-285750" defTabSz="914400">
              <a:lnSpc>
                <a:spcPct val="150000"/>
              </a:lnSpc>
              <a:spcBef>
                <a:spcPts val="0"/>
              </a:spcBef>
            </a:pPr>
            <a:r>
              <a:rPr lang="en-US" dirty="0">
                <a:solidFill>
                  <a:schemeClr val="tx1"/>
                </a:solidFill>
                <a:latin typeface="+mn-lt"/>
              </a:rPr>
              <a:t>Data exchange between healthcare and public health organizations and social service organizations</a:t>
            </a:r>
          </a:p>
          <a:p>
            <a:pPr marL="548640" lvl="3" indent="-285750" defTabSz="914400">
              <a:lnSpc>
                <a:spcPct val="150000"/>
              </a:lnSpc>
              <a:spcBef>
                <a:spcPts val="0"/>
              </a:spcBef>
            </a:pPr>
            <a:r>
              <a:rPr lang="en-US" sz="1400" b="0" dirty="0">
                <a:solidFill>
                  <a:schemeClr val="tx1"/>
                </a:solidFill>
                <a:latin typeface="+mn-lt"/>
              </a:rPr>
              <a:t>Integrated healthcare-based solutions for the core problems such as access to care, poverty and food insecurity</a:t>
            </a:r>
          </a:p>
          <a:p>
            <a:pPr marL="285750" indent="-285750" defTabSz="914400">
              <a:spcBef>
                <a:spcPts val="0"/>
              </a:spcBef>
            </a:pPr>
            <a:r>
              <a:rPr lang="en-US" dirty="0">
                <a:solidFill>
                  <a:schemeClr val="tx1"/>
                </a:solidFill>
                <a:latin typeface="+mn-lt"/>
              </a:rPr>
              <a:t>Take action </a:t>
            </a:r>
          </a:p>
          <a:p>
            <a:pPr marL="548640" lvl="3" indent="-285750" defTabSz="914400">
              <a:lnSpc>
                <a:spcPct val="150000"/>
              </a:lnSpc>
              <a:spcBef>
                <a:spcPts val="0"/>
              </a:spcBef>
            </a:pPr>
            <a:r>
              <a:rPr lang="en-US" dirty="0">
                <a:solidFill>
                  <a:schemeClr val="tx1"/>
                </a:solidFill>
                <a:latin typeface="+mn-lt"/>
              </a:rPr>
              <a:t>Get educated</a:t>
            </a:r>
          </a:p>
          <a:p>
            <a:pPr marL="548640" lvl="3" indent="-285750" defTabSz="914400">
              <a:lnSpc>
                <a:spcPct val="150000"/>
              </a:lnSpc>
              <a:spcBef>
                <a:spcPts val="0"/>
              </a:spcBef>
            </a:pPr>
            <a:r>
              <a:rPr lang="en-US" dirty="0">
                <a:solidFill>
                  <a:schemeClr val="tx1"/>
                </a:solidFill>
                <a:latin typeface="+mn-lt"/>
              </a:rPr>
              <a:t>Ask your elected official for their support- there are many policies being voted to address SDOH</a:t>
            </a:r>
          </a:p>
          <a:p>
            <a:pPr marL="548640" lvl="3" indent="-285750" defTabSz="914400">
              <a:lnSpc>
                <a:spcPct val="150000"/>
              </a:lnSpc>
              <a:spcBef>
                <a:spcPts val="0"/>
              </a:spcBef>
            </a:pPr>
            <a:r>
              <a:rPr lang="en-US" dirty="0">
                <a:solidFill>
                  <a:schemeClr val="tx1"/>
                </a:solidFill>
                <a:latin typeface="+mn-lt"/>
              </a:rPr>
              <a:t>Participate in local, state, and global efforts</a:t>
            </a:r>
          </a:p>
          <a:p>
            <a:pPr marL="285750" lvl="2" indent="-285750" defTabSz="914400">
              <a:lnSpc>
                <a:spcPct val="150000"/>
              </a:lnSpc>
              <a:spcBef>
                <a:spcPts val="0"/>
              </a:spcBef>
            </a:pPr>
            <a:r>
              <a:rPr lang="en-US" sz="2100" b="1" dirty="0">
                <a:solidFill>
                  <a:schemeClr val="tx1"/>
                </a:solidFill>
                <a:latin typeface="+mn-lt"/>
              </a:rPr>
              <a:t>Data privacy and security</a:t>
            </a:r>
          </a:p>
          <a:p>
            <a:pPr marL="179387" lvl="3" indent="0" defTabSz="914400">
              <a:lnSpc>
                <a:spcPct val="150000"/>
              </a:lnSpc>
              <a:spcBef>
                <a:spcPts val="0"/>
              </a:spcBef>
              <a:buNone/>
            </a:pPr>
            <a:endParaRPr lang="en-US" sz="1900" b="1" dirty="0">
              <a:solidFill>
                <a:schemeClr val="tx1"/>
              </a:solidFill>
              <a:latin typeface="+mn-lt"/>
            </a:endParaRPr>
          </a:p>
          <a:p>
            <a:pPr marL="285750" lvl="1" indent="-285750" defTabSz="914400">
              <a:lnSpc>
                <a:spcPct val="150000"/>
              </a:lnSpc>
              <a:spcBef>
                <a:spcPts val="0"/>
              </a:spcBef>
            </a:pPr>
            <a:endParaRPr lang="en-US" sz="2100" b="1" dirty="0">
              <a:solidFill>
                <a:schemeClr val="tx1"/>
              </a:solidFill>
              <a:latin typeface="+mn-lt"/>
            </a:endParaRPr>
          </a:p>
        </p:txBody>
      </p:sp>
      <p:sp>
        <p:nvSpPr>
          <p:cNvPr id="3" name="Slide Number Placeholder 2"/>
          <p:cNvSpPr>
            <a:spLocks noGrp="1"/>
          </p:cNvSpPr>
          <p:nvPr>
            <p:ph type="sldNum" sz="quarter" idx="4294967295"/>
          </p:nvPr>
        </p:nvSpPr>
        <p:spPr>
          <a:xfrm>
            <a:off x="11677650" y="6389688"/>
            <a:ext cx="514350" cy="227012"/>
          </a:xfrm>
        </p:spPr>
        <p:txBody>
          <a:bodyPr/>
          <a:lstStyle/>
          <a:p>
            <a:fld id="{D8D877B3-D348-4611-9BDB-C5374591D951}" type="slidenum">
              <a:rPr lang="en-US" smtClean="0"/>
              <a:pPr/>
              <a:t>34</a:t>
            </a:fld>
            <a:endParaRPr lang="en-US" dirty="0"/>
          </a:p>
        </p:txBody>
      </p:sp>
      <p:sp>
        <p:nvSpPr>
          <p:cNvPr id="7" name="TextBox 6">
            <a:extLst>
              <a:ext uri="{FF2B5EF4-FFF2-40B4-BE49-F238E27FC236}">
                <a16:creationId xmlns:a16="http://schemas.microsoft.com/office/drawing/2014/main" id="{53E6F4E8-EE66-4BFC-A714-D91FC9E75940}"/>
              </a:ext>
            </a:extLst>
          </p:cNvPr>
          <p:cNvSpPr txBox="1"/>
          <p:nvPr/>
        </p:nvSpPr>
        <p:spPr>
          <a:xfrm>
            <a:off x="11440852" y="6371121"/>
            <a:ext cx="353063" cy="246221"/>
          </a:xfrm>
          <a:prstGeom prst="rect">
            <a:avLst/>
          </a:prstGeom>
          <a:noFill/>
        </p:spPr>
        <p:txBody>
          <a:bodyPr wrap="square" rtlCol="0">
            <a:spAutoFit/>
          </a:bodyPr>
          <a:lstStyle/>
          <a:p>
            <a:r>
              <a:rPr lang="en-US" sz="1000" dirty="0">
                <a:solidFill>
                  <a:schemeClr val="bg1"/>
                </a:solidFill>
              </a:rPr>
              <a:t>35</a:t>
            </a:r>
          </a:p>
        </p:txBody>
      </p:sp>
    </p:spTree>
    <p:extLst>
      <p:ext uri="{BB962C8B-B14F-4D97-AF65-F5344CB8AC3E}">
        <p14:creationId xmlns:p14="http://schemas.microsoft.com/office/powerpoint/2010/main" val="2711454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8D877B3-D348-4611-9BDB-C5374591D951}" type="slidenum">
              <a:rPr lang="en-US" smtClean="0"/>
              <a:pPr/>
              <a:t>35</a:t>
            </a:fld>
            <a:endParaRPr lang="en-US" dirty="0"/>
          </a:p>
        </p:txBody>
      </p:sp>
      <p:pic>
        <p:nvPicPr>
          <p:cNvPr id="6" name="Picture 5"/>
          <p:cNvPicPr>
            <a:picLocks noChangeAspect="1"/>
          </p:cNvPicPr>
          <p:nvPr/>
        </p:nvPicPr>
        <p:blipFill rotWithShape="1">
          <a:blip r:embed="rId3"/>
          <a:srcRect l="10347" t="15849" r="15683" b="8143"/>
          <a:stretch/>
        </p:blipFill>
        <p:spPr>
          <a:xfrm>
            <a:off x="1365831" y="810037"/>
            <a:ext cx="8883069" cy="5333175"/>
          </a:xfrm>
          <a:prstGeom prst="rect">
            <a:avLst/>
          </a:prstGeom>
        </p:spPr>
      </p:pic>
      <p:sp>
        <p:nvSpPr>
          <p:cNvPr id="7" name="Title 4"/>
          <p:cNvSpPr>
            <a:spLocks noGrp="1"/>
          </p:cNvSpPr>
          <p:nvPr>
            <p:ph type="title"/>
          </p:nvPr>
        </p:nvSpPr>
        <p:spPr>
          <a:xfrm>
            <a:off x="445124" y="381746"/>
            <a:ext cx="11632576" cy="570754"/>
          </a:xfrm>
          <a:solidFill>
            <a:schemeClr val="bg1"/>
          </a:solidFill>
        </p:spPr>
        <p:txBody>
          <a:bodyPr/>
          <a:lstStyle/>
          <a:p>
            <a:r>
              <a:rPr lang="en-US" dirty="0"/>
              <a:t>Next Steps for Nurse Leaders</a:t>
            </a:r>
          </a:p>
        </p:txBody>
      </p:sp>
      <p:sp>
        <p:nvSpPr>
          <p:cNvPr id="8" name="Rectangle 7"/>
          <p:cNvSpPr/>
          <p:nvPr/>
        </p:nvSpPr>
        <p:spPr>
          <a:xfrm>
            <a:off x="1823031" y="6571503"/>
            <a:ext cx="9635544" cy="253916"/>
          </a:xfrm>
          <a:prstGeom prst="rect">
            <a:avLst/>
          </a:prstGeom>
        </p:spPr>
        <p:txBody>
          <a:bodyPr wrap="square">
            <a:spAutoFit/>
          </a:bodyPr>
          <a:lstStyle/>
          <a:p>
            <a:r>
              <a:rPr lang="en-US" sz="1050" dirty="0"/>
              <a:t>Crookston, C., Schoenbaum, A.,Tiase, V., Valu, M., (in press). Nursing 2022. </a:t>
            </a:r>
            <a:r>
              <a:rPr lang="en-US" sz="1050" i="1" dirty="0"/>
              <a:t>The Vital Role of Nursing in Addressing Social Determinants of Health.</a:t>
            </a:r>
            <a:endParaRPr lang="en-US" sz="1050" dirty="0"/>
          </a:p>
        </p:txBody>
      </p:sp>
    </p:spTree>
    <p:extLst>
      <p:ext uri="{BB962C8B-B14F-4D97-AF65-F5344CB8AC3E}">
        <p14:creationId xmlns:p14="http://schemas.microsoft.com/office/powerpoint/2010/main" val="3819105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3D158A-D9A4-4379-8F00-8D0BAAADA18C}"/>
              </a:ext>
            </a:extLst>
          </p:cNvPr>
          <p:cNvSpPr>
            <a:spLocks noGrp="1"/>
          </p:cNvSpPr>
          <p:nvPr>
            <p:ph type="sldNum" sz="quarter" idx="4"/>
          </p:nvPr>
        </p:nvSpPr>
        <p:spPr/>
        <p:txBody>
          <a:bodyPr/>
          <a:lstStyle/>
          <a:p>
            <a:fld id="{D8D877B3-D348-4611-9BDB-C5374591D951}" type="slidenum">
              <a:rPr lang="en-US" smtClean="0"/>
              <a:pPr/>
              <a:t>36</a:t>
            </a:fld>
            <a:endParaRPr lang="en-US" dirty="0"/>
          </a:p>
        </p:txBody>
      </p:sp>
      <p:sp>
        <p:nvSpPr>
          <p:cNvPr id="5" name="Title 3">
            <a:extLst>
              <a:ext uri="{FF2B5EF4-FFF2-40B4-BE49-F238E27FC236}">
                <a16:creationId xmlns:a16="http://schemas.microsoft.com/office/drawing/2014/main" id="{11C1CF83-53E5-44EF-A14E-E7B48573365B}"/>
              </a:ext>
            </a:extLst>
          </p:cNvPr>
          <p:cNvSpPr txBox="1">
            <a:spLocks/>
          </p:cNvSpPr>
          <p:nvPr/>
        </p:nvSpPr>
        <p:spPr>
          <a:xfrm>
            <a:off x="4131626" y="3047119"/>
            <a:ext cx="3928747" cy="763761"/>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Questions?</a:t>
            </a:r>
          </a:p>
        </p:txBody>
      </p:sp>
    </p:spTree>
    <p:extLst>
      <p:ext uri="{BB962C8B-B14F-4D97-AF65-F5344CB8AC3E}">
        <p14:creationId xmlns:p14="http://schemas.microsoft.com/office/powerpoint/2010/main" val="1348351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B49C-E23F-4C11-A15C-3D7C53845108}"/>
              </a:ext>
            </a:extLst>
          </p:cNvPr>
          <p:cNvSpPr>
            <a:spLocks noGrp="1"/>
          </p:cNvSpPr>
          <p:nvPr>
            <p:ph type="title"/>
          </p:nvPr>
        </p:nvSpPr>
        <p:spPr>
          <a:xfrm>
            <a:off x="3676851" y="854810"/>
            <a:ext cx="4838296" cy="633027"/>
          </a:xfrm>
        </p:spPr>
        <p:txBody>
          <a:bodyPr/>
          <a:lstStyle/>
          <a:p>
            <a:r>
              <a:rPr lang="en-US" dirty="0"/>
              <a:t>Questions? Contact us!</a:t>
            </a:r>
          </a:p>
        </p:txBody>
      </p:sp>
      <p:sp>
        <p:nvSpPr>
          <p:cNvPr id="3" name="Slide Number Placeholder 2">
            <a:extLst>
              <a:ext uri="{FF2B5EF4-FFF2-40B4-BE49-F238E27FC236}">
                <a16:creationId xmlns:a16="http://schemas.microsoft.com/office/drawing/2014/main" id="{A0B0EB59-C031-42C3-8C60-80C6D6CA2E4A}"/>
              </a:ext>
            </a:extLst>
          </p:cNvPr>
          <p:cNvSpPr>
            <a:spLocks noGrp="1"/>
          </p:cNvSpPr>
          <p:nvPr>
            <p:ph type="sldNum" sz="quarter" idx="10"/>
          </p:nvPr>
        </p:nvSpPr>
        <p:spPr/>
        <p:txBody>
          <a:bodyPr/>
          <a:lstStyle/>
          <a:p>
            <a:fld id="{D8D877B3-D348-4611-9BDB-C5374591D951}" type="slidenum">
              <a:rPr lang="en-US" smtClean="0"/>
              <a:pPr/>
              <a:t>37</a:t>
            </a:fld>
            <a:endParaRPr lang="en-US" dirty="0"/>
          </a:p>
        </p:txBody>
      </p:sp>
      <p:pic>
        <p:nvPicPr>
          <p:cNvPr id="8" name="Picture Placeholder 7" descr="A close-up of a person smiling&#10;&#10;Description automatically generated">
            <a:extLst>
              <a:ext uri="{FF2B5EF4-FFF2-40B4-BE49-F238E27FC236}">
                <a16:creationId xmlns:a16="http://schemas.microsoft.com/office/drawing/2014/main" id="{8632721E-5982-44A7-B00F-5FA028490870}"/>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842" b="31442"/>
          <a:stretch/>
        </p:blipFill>
        <p:spPr>
          <a:xfrm>
            <a:off x="2608723" y="1611434"/>
            <a:ext cx="2498351" cy="2498351"/>
          </a:xfrm>
        </p:spPr>
      </p:pic>
      <p:pic>
        <p:nvPicPr>
          <p:cNvPr id="10" name="Picture Placeholder 9" descr="A picture containing person, person, smiling&#10;&#10;Description automatically generated">
            <a:extLst>
              <a:ext uri="{FF2B5EF4-FFF2-40B4-BE49-F238E27FC236}">
                <a16:creationId xmlns:a16="http://schemas.microsoft.com/office/drawing/2014/main" id="{911BBC20-C1DC-4277-8747-0B89E9CCB5C7}"/>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t="8473" b="24985"/>
          <a:stretch/>
        </p:blipFill>
        <p:spPr>
          <a:xfrm>
            <a:off x="7084926" y="1642041"/>
            <a:ext cx="2498351" cy="2498351"/>
          </a:xfrm>
        </p:spPr>
      </p:pic>
      <p:sp>
        <p:nvSpPr>
          <p:cNvPr id="13" name="TextBox 12">
            <a:extLst>
              <a:ext uri="{FF2B5EF4-FFF2-40B4-BE49-F238E27FC236}">
                <a16:creationId xmlns:a16="http://schemas.microsoft.com/office/drawing/2014/main" id="{BCC170FB-8C05-4F31-8C9C-6A9C6A15185E}"/>
              </a:ext>
            </a:extLst>
          </p:cNvPr>
          <p:cNvSpPr txBox="1"/>
          <p:nvPr/>
        </p:nvSpPr>
        <p:spPr>
          <a:xfrm>
            <a:off x="1853077" y="4517518"/>
            <a:ext cx="3946593" cy="307777"/>
          </a:xfrm>
          <a:prstGeom prst="rect">
            <a:avLst/>
          </a:prstGeom>
          <a:noFill/>
        </p:spPr>
        <p:txBody>
          <a:bodyPr wrap="none" lIns="0" rIns="0" rtlCol="0">
            <a:spAutoFit/>
          </a:bodyPr>
          <a:lstStyle/>
          <a:p>
            <a:pPr algn="ctr"/>
            <a:r>
              <a:rPr lang="en-US" sz="1400" i="1" dirty="0">
                <a:solidFill>
                  <a:schemeClr val="bg2"/>
                </a:solidFill>
                <a:latin typeface="Century Gothic" panose="020B0502020202020204" pitchFamily="34" charset="0"/>
              </a:rPr>
              <a:t>Program Manager, Clinical Informatics, HIMSS</a:t>
            </a:r>
          </a:p>
        </p:txBody>
      </p:sp>
      <p:sp>
        <p:nvSpPr>
          <p:cNvPr id="14" name="TextBox 13">
            <a:extLst>
              <a:ext uri="{FF2B5EF4-FFF2-40B4-BE49-F238E27FC236}">
                <a16:creationId xmlns:a16="http://schemas.microsoft.com/office/drawing/2014/main" id="{C4CCA600-A65D-4BAD-8234-08660ADE3C4E}"/>
              </a:ext>
            </a:extLst>
          </p:cNvPr>
          <p:cNvSpPr txBox="1"/>
          <p:nvPr/>
        </p:nvSpPr>
        <p:spPr>
          <a:xfrm>
            <a:off x="2287684" y="4221319"/>
            <a:ext cx="3077380"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Cait Michicich, MBA</a:t>
            </a:r>
          </a:p>
        </p:txBody>
      </p:sp>
      <p:sp>
        <p:nvSpPr>
          <p:cNvPr id="15" name="TextBox 14">
            <a:extLst>
              <a:ext uri="{FF2B5EF4-FFF2-40B4-BE49-F238E27FC236}">
                <a16:creationId xmlns:a16="http://schemas.microsoft.com/office/drawing/2014/main" id="{9B505687-A529-47CB-9707-5F70552DDF63}"/>
              </a:ext>
            </a:extLst>
          </p:cNvPr>
          <p:cNvSpPr txBox="1"/>
          <p:nvPr/>
        </p:nvSpPr>
        <p:spPr>
          <a:xfrm>
            <a:off x="2741140" y="4844087"/>
            <a:ext cx="2170466" cy="307777"/>
          </a:xfrm>
          <a:prstGeom prst="rect">
            <a:avLst/>
          </a:prstGeom>
          <a:noFill/>
        </p:spPr>
        <p:txBody>
          <a:bodyPr wrap="none" lIns="0" rIns="0" rtlCol="0">
            <a:spAutoFit/>
          </a:bodyPr>
          <a:lstStyle/>
          <a:p>
            <a:pPr algn="ctr"/>
            <a:r>
              <a:rPr lang="en-US" sz="1400" i="1" dirty="0">
                <a:solidFill>
                  <a:schemeClr val="bg2"/>
                </a:solidFill>
                <a:latin typeface="Century Gothic" panose="020B0502020202020204" pitchFamily="34" charset="0"/>
              </a:rPr>
              <a:t>cait.michicich@himss.org</a:t>
            </a:r>
          </a:p>
        </p:txBody>
      </p:sp>
      <p:sp>
        <p:nvSpPr>
          <p:cNvPr id="16" name="TextBox 15">
            <a:extLst>
              <a:ext uri="{FF2B5EF4-FFF2-40B4-BE49-F238E27FC236}">
                <a16:creationId xmlns:a16="http://schemas.microsoft.com/office/drawing/2014/main" id="{ADBEB904-B0DF-4988-8C29-BBE84E06D658}"/>
              </a:ext>
            </a:extLst>
          </p:cNvPr>
          <p:cNvSpPr txBox="1"/>
          <p:nvPr/>
        </p:nvSpPr>
        <p:spPr>
          <a:xfrm>
            <a:off x="6832523" y="4561582"/>
            <a:ext cx="3028073" cy="307777"/>
          </a:xfrm>
          <a:prstGeom prst="rect">
            <a:avLst/>
          </a:prstGeom>
          <a:noFill/>
        </p:spPr>
        <p:txBody>
          <a:bodyPr wrap="none" lIns="0" rIns="0" rtlCol="0">
            <a:spAutoFit/>
          </a:bodyPr>
          <a:lstStyle/>
          <a:p>
            <a:pPr algn="ctr"/>
            <a:r>
              <a:rPr lang="en-US" sz="1400" i="1" dirty="0">
                <a:solidFill>
                  <a:schemeClr val="bg2"/>
                </a:solidFill>
                <a:latin typeface="Century Gothic" panose="020B0502020202020204" pitchFamily="34" charset="0"/>
              </a:rPr>
              <a:t>Director, Clinical Informatics, HIMSS</a:t>
            </a:r>
          </a:p>
        </p:txBody>
      </p:sp>
      <p:sp>
        <p:nvSpPr>
          <p:cNvPr id="17" name="TextBox 16">
            <a:extLst>
              <a:ext uri="{FF2B5EF4-FFF2-40B4-BE49-F238E27FC236}">
                <a16:creationId xmlns:a16="http://schemas.microsoft.com/office/drawing/2014/main" id="{687A39C5-E994-42F8-AD64-416B7EE838D6}"/>
              </a:ext>
            </a:extLst>
          </p:cNvPr>
          <p:cNvSpPr txBox="1"/>
          <p:nvPr/>
        </p:nvSpPr>
        <p:spPr>
          <a:xfrm>
            <a:off x="7061459" y="4226976"/>
            <a:ext cx="2545284" cy="338554"/>
          </a:xfrm>
          <a:prstGeom prst="rect">
            <a:avLst/>
          </a:prstGeom>
          <a:noFill/>
        </p:spPr>
        <p:txBody>
          <a:bodyPr wrap="square" rtlCol="0">
            <a:spAutoFit/>
          </a:bodyPr>
          <a:lstStyle/>
          <a:p>
            <a:pPr algn="ctr"/>
            <a:r>
              <a:rPr lang="en-US" sz="1600" dirty="0">
                <a:solidFill>
                  <a:schemeClr val="accent1"/>
                </a:solidFill>
                <a:latin typeface="Prometo Medium" panose="020B0704030203060203" pitchFamily="34" charset="0"/>
              </a:rPr>
              <a:t>Tammy Kwiatkoski, MBA</a:t>
            </a:r>
          </a:p>
        </p:txBody>
      </p:sp>
      <p:sp>
        <p:nvSpPr>
          <p:cNvPr id="18" name="TextBox 17">
            <a:extLst>
              <a:ext uri="{FF2B5EF4-FFF2-40B4-BE49-F238E27FC236}">
                <a16:creationId xmlns:a16="http://schemas.microsoft.com/office/drawing/2014/main" id="{12B7E1E2-0BE4-4ED3-B47F-56B117F91782}"/>
              </a:ext>
            </a:extLst>
          </p:cNvPr>
          <p:cNvSpPr txBox="1"/>
          <p:nvPr/>
        </p:nvSpPr>
        <p:spPr>
          <a:xfrm>
            <a:off x="7097384" y="4869359"/>
            <a:ext cx="2473434" cy="307777"/>
          </a:xfrm>
          <a:prstGeom prst="rect">
            <a:avLst/>
          </a:prstGeom>
          <a:noFill/>
        </p:spPr>
        <p:txBody>
          <a:bodyPr wrap="none" lIns="0" rIns="0" rtlCol="0">
            <a:spAutoFit/>
          </a:bodyPr>
          <a:lstStyle/>
          <a:p>
            <a:pPr algn="ctr"/>
            <a:r>
              <a:rPr lang="en-US" sz="1400" i="1" dirty="0">
                <a:solidFill>
                  <a:schemeClr val="bg2"/>
                </a:solidFill>
                <a:latin typeface="Century Gothic" panose="020B0502020202020204" pitchFamily="34" charset="0"/>
              </a:rPr>
              <a:t>tammy.kwiatkoski@himss.org</a:t>
            </a:r>
          </a:p>
        </p:txBody>
      </p:sp>
    </p:spTree>
    <p:extLst>
      <p:ext uri="{BB962C8B-B14F-4D97-AF65-F5344CB8AC3E}">
        <p14:creationId xmlns:p14="http://schemas.microsoft.com/office/powerpoint/2010/main" val="2999098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3D158A-D9A4-4379-8F00-8D0BAAADA18C}"/>
              </a:ext>
            </a:extLst>
          </p:cNvPr>
          <p:cNvSpPr>
            <a:spLocks noGrp="1"/>
          </p:cNvSpPr>
          <p:nvPr>
            <p:ph type="sldNum" sz="quarter" idx="4"/>
          </p:nvPr>
        </p:nvSpPr>
        <p:spPr/>
        <p:txBody>
          <a:bodyPr/>
          <a:lstStyle/>
          <a:p>
            <a:fld id="{D8D877B3-D348-4611-9BDB-C5374591D951}" type="slidenum">
              <a:rPr lang="en-US" smtClean="0"/>
              <a:pPr/>
              <a:t>38</a:t>
            </a:fld>
            <a:endParaRPr lang="en-US" dirty="0"/>
          </a:p>
        </p:txBody>
      </p:sp>
      <p:sp>
        <p:nvSpPr>
          <p:cNvPr id="3" name="Title 3">
            <a:extLst>
              <a:ext uri="{FF2B5EF4-FFF2-40B4-BE49-F238E27FC236}">
                <a16:creationId xmlns:a16="http://schemas.microsoft.com/office/drawing/2014/main" id="{33355B60-9AA7-450F-B300-CF3BED8D6EEE}"/>
              </a:ext>
            </a:extLst>
          </p:cNvPr>
          <p:cNvSpPr txBox="1">
            <a:spLocks/>
          </p:cNvSpPr>
          <p:nvPr/>
        </p:nvSpPr>
        <p:spPr>
          <a:xfrm>
            <a:off x="2197239" y="3072240"/>
            <a:ext cx="7797521" cy="713520"/>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Thank you for joining!</a:t>
            </a:r>
          </a:p>
        </p:txBody>
      </p:sp>
    </p:spTree>
    <p:extLst>
      <p:ext uri="{BB962C8B-B14F-4D97-AF65-F5344CB8AC3E}">
        <p14:creationId xmlns:p14="http://schemas.microsoft.com/office/powerpoint/2010/main" val="442399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92641-E985-45D9-86A7-4AECBA020784}"/>
              </a:ext>
            </a:extLst>
          </p:cNvPr>
          <p:cNvSpPr>
            <a:spLocks noGrp="1"/>
          </p:cNvSpPr>
          <p:nvPr>
            <p:ph type="sldNum" sz="quarter" idx="10"/>
          </p:nvPr>
        </p:nvSpPr>
        <p:spPr/>
        <p:txBody>
          <a:bodyPr/>
          <a:lstStyle/>
          <a:p>
            <a:fld id="{D8D877B3-D348-4611-9BDB-C5374591D951}" type="slidenum">
              <a:rPr lang="en-US" smtClean="0"/>
              <a:pPr/>
              <a:t>4</a:t>
            </a:fld>
            <a:endParaRPr lang="en-US" dirty="0"/>
          </a:p>
        </p:txBody>
      </p:sp>
      <p:sp>
        <p:nvSpPr>
          <p:cNvPr id="3" name="Title 2">
            <a:extLst>
              <a:ext uri="{FF2B5EF4-FFF2-40B4-BE49-F238E27FC236}">
                <a16:creationId xmlns:a16="http://schemas.microsoft.com/office/drawing/2014/main" id="{196DDF80-3610-4CE6-B304-19CCFC37A98E}"/>
              </a:ext>
            </a:extLst>
          </p:cNvPr>
          <p:cNvSpPr>
            <a:spLocks noGrp="1"/>
          </p:cNvSpPr>
          <p:nvPr>
            <p:ph type="title"/>
          </p:nvPr>
        </p:nvSpPr>
        <p:spPr>
          <a:xfrm>
            <a:off x="804562" y="1718268"/>
            <a:ext cx="2359970" cy="1137251"/>
          </a:xfrm>
        </p:spPr>
        <p:txBody>
          <a:bodyPr/>
          <a:lstStyle/>
          <a:p>
            <a:pPr algn="ctr">
              <a:lnSpc>
                <a:spcPct val="100000"/>
              </a:lnSpc>
            </a:pPr>
            <a:r>
              <a:rPr lang="en-US" sz="3600" i="1" spc="0" dirty="0">
                <a:solidFill>
                  <a:srgbClr val="FFFFFF"/>
                </a:solidFill>
                <a:latin typeface="Prometo Medium" panose="020B0604030203060203" pitchFamily="34" charset="77"/>
              </a:rPr>
              <a:t>Join us on Accelerate!</a:t>
            </a:r>
          </a:p>
        </p:txBody>
      </p:sp>
      <p:sp>
        <p:nvSpPr>
          <p:cNvPr id="6" name="TextBox 5">
            <a:extLst>
              <a:ext uri="{FF2B5EF4-FFF2-40B4-BE49-F238E27FC236}">
                <a16:creationId xmlns:a16="http://schemas.microsoft.com/office/drawing/2014/main" id="{8FAD41D9-637A-4EFC-9204-EA4A7793E9F8}"/>
              </a:ext>
            </a:extLst>
          </p:cNvPr>
          <p:cNvSpPr txBox="1"/>
          <p:nvPr/>
        </p:nvSpPr>
        <p:spPr>
          <a:xfrm>
            <a:off x="484826" y="2892316"/>
            <a:ext cx="2999437" cy="646331"/>
          </a:xfrm>
          <a:prstGeom prst="rect">
            <a:avLst/>
          </a:prstGeom>
          <a:noFill/>
        </p:spPr>
        <p:txBody>
          <a:bodyPr wrap="square">
            <a:spAutoFit/>
          </a:bodyPr>
          <a:lstStyle/>
          <a:p>
            <a:pPr algn="ctr"/>
            <a:r>
              <a:rPr lang="en-US" sz="1800" dirty="0">
                <a:solidFill>
                  <a:schemeClr val="accent2"/>
                </a:solidFill>
                <a:latin typeface="Century Gothic" panose="020B0502020202020204" pitchFamily="34" charset="0"/>
              </a:rPr>
              <a:t>Join Accelerate today at </a:t>
            </a:r>
            <a:r>
              <a:rPr lang="en-US" sz="1800" b="1" u="sng" dirty="0">
                <a:solidFill>
                  <a:schemeClr val="accent2"/>
                </a:solidFill>
                <a:latin typeface="Century Gothic" panose="020B0502020202020204" pitchFamily="34" charset="0"/>
              </a:rPr>
              <a:t>YourAccelerate.com</a:t>
            </a:r>
          </a:p>
        </p:txBody>
      </p:sp>
      <p:sp>
        <p:nvSpPr>
          <p:cNvPr id="8" name="TextBox 7">
            <a:extLst>
              <a:ext uri="{FF2B5EF4-FFF2-40B4-BE49-F238E27FC236}">
                <a16:creationId xmlns:a16="http://schemas.microsoft.com/office/drawing/2014/main" id="{5CD05EDB-2929-4700-9A5D-A130E5FC5E80}"/>
              </a:ext>
            </a:extLst>
          </p:cNvPr>
          <p:cNvSpPr txBox="1"/>
          <p:nvPr/>
        </p:nvSpPr>
        <p:spPr>
          <a:xfrm>
            <a:off x="346663" y="3575444"/>
            <a:ext cx="3275765" cy="1600438"/>
          </a:xfrm>
          <a:prstGeom prst="rect">
            <a:avLst/>
          </a:prstGeom>
          <a:noFill/>
        </p:spPr>
        <p:txBody>
          <a:bodyPr wrap="square">
            <a:spAutoFit/>
          </a:bodyPr>
          <a:lstStyle/>
          <a:p>
            <a:pPr algn="ctr"/>
            <a:r>
              <a:rPr lang="en-US" sz="1400" dirty="0">
                <a:solidFill>
                  <a:schemeClr val="bg1"/>
                </a:solidFill>
                <a:latin typeface="Century Gothic" panose="020B0502020202020204" pitchFamily="34" charset="0"/>
              </a:rPr>
              <a:t>Accelerate is a natural extension of HIMSS's origins and foundation as a member-driven society, and is an innovative solution aimed to support members, partners and the global health ecosystem 365 days a year.</a:t>
            </a:r>
          </a:p>
        </p:txBody>
      </p:sp>
      <p:pic>
        <p:nvPicPr>
          <p:cNvPr id="9" name="Picture 8" descr="Graphical user interface, application&#10;&#10;Description automatically generated">
            <a:extLst>
              <a:ext uri="{FF2B5EF4-FFF2-40B4-BE49-F238E27FC236}">
                <a16:creationId xmlns:a16="http://schemas.microsoft.com/office/drawing/2014/main" id="{D105F6A2-7D9E-4BAF-B858-79C56F35F3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2437" y="1787599"/>
            <a:ext cx="6501815" cy="341664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CD4A554-412F-4DC1-BCBA-C4E7B1CD62F8}"/>
              </a:ext>
            </a:extLst>
          </p:cNvPr>
          <p:cNvSpPr txBox="1"/>
          <p:nvPr/>
        </p:nvSpPr>
        <p:spPr>
          <a:xfrm>
            <a:off x="5461690" y="5474043"/>
            <a:ext cx="6323308" cy="707886"/>
          </a:xfrm>
          <a:prstGeom prst="rect">
            <a:avLst/>
          </a:prstGeom>
          <a:noFill/>
        </p:spPr>
        <p:txBody>
          <a:bodyPr wrap="square">
            <a:spAutoFit/>
          </a:bodyPr>
          <a:lstStyle/>
          <a:p>
            <a:pPr algn="ctr"/>
            <a:r>
              <a:rPr lang="en-US" sz="2000" b="1" dirty="0">
                <a:solidFill>
                  <a:schemeClr val="accent1"/>
                </a:solidFill>
              </a:rPr>
              <a:t>Register with your email</a:t>
            </a:r>
            <a:r>
              <a:rPr lang="en-US" sz="2000" b="1">
                <a:solidFill>
                  <a:schemeClr val="accent1"/>
                </a:solidFill>
              </a:rPr>
              <a:t>, password, </a:t>
            </a:r>
            <a:r>
              <a:rPr lang="en-US" sz="2000" b="1" dirty="0">
                <a:solidFill>
                  <a:schemeClr val="accent1"/>
                </a:solidFill>
              </a:rPr>
              <a:t>and personal invite code: MVPNI</a:t>
            </a:r>
          </a:p>
        </p:txBody>
      </p:sp>
    </p:spTree>
    <p:extLst>
      <p:ext uri="{BB962C8B-B14F-4D97-AF65-F5344CB8AC3E}">
        <p14:creationId xmlns:p14="http://schemas.microsoft.com/office/powerpoint/2010/main" val="598759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8">
            <a:extLst>
              <a:ext uri="{FF2B5EF4-FFF2-40B4-BE49-F238E27FC236}">
                <a16:creationId xmlns:a16="http://schemas.microsoft.com/office/drawing/2014/main" id="{95E3EF5F-CE00-424A-92C0-FDB273AB0876}"/>
              </a:ext>
            </a:extLst>
          </p:cNvPr>
          <p:cNvPicPr>
            <a:picLocks noChangeAspect="1"/>
          </p:cNvPicPr>
          <p:nvPr/>
        </p:nvPicPr>
        <p:blipFill rotWithShape="1">
          <a:blip r:embed="rId3" cstate="print">
            <a:alphaModFix amt="69000"/>
            <a:extLst>
              <a:ext uri="{28A0092B-C50C-407E-A947-70E740481C1C}">
                <a14:useLocalDpi xmlns:a14="http://schemas.microsoft.com/office/drawing/2010/main" val="0"/>
              </a:ext>
            </a:extLst>
          </a:blip>
          <a:srcRect l="15636" t="20133" r="14002" b="9604"/>
          <a:stretch/>
        </p:blipFill>
        <p:spPr>
          <a:xfrm rot="19800000">
            <a:off x="2134305" y="-1495422"/>
            <a:ext cx="4107146" cy="4107146"/>
          </a:xfrm>
          <a:prstGeom prst="ellipse">
            <a:avLst/>
          </a:prstGeom>
          <a:noFill/>
          <a:ln>
            <a:noFill/>
          </a:ln>
          <a:effectLst>
            <a:reflection endPos="0" dist="50800" dir="5400000" sy="-100000" algn="bl" rotWithShape="0"/>
          </a:effectLst>
        </p:spPr>
      </p:pic>
      <p:sp>
        <p:nvSpPr>
          <p:cNvPr id="4" name="Title 3"/>
          <p:cNvSpPr>
            <a:spLocks noGrp="1"/>
          </p:cNvSpPr>
          <p:nvPr>
            <p:ph type="title"/>
          </p:nvPr>
        </p:nvSpPr>
        <p:spPr>
          <a:xfrm>
            <a:off x="814906" y="2719467"/>
            <a:ext cx="4187371" cy="775150"/>
          </a:xfrm>
        </p:spPr>
        <p:txBody>
          <a:bodyPr/>
          <a:lstStyle/>
          <a:p>
            <a:r>
              <a:rPr lang="en-US" sz="4800" i="1" dirty="0"/>
              <a:t>Welcome</a:t>
            </a:r>
            <a:br>
              <a:rPr lang="en-US" i="1" dirty="0"/>
            </a:br>
            <a:endParaRPr lang="en-US" i="1" dirty="0"/>
          </a:p>
        </p:txBody>
      </p:sp>
      <p:sp>
        <p:nvSpPr>
          <p:cNvPr id="6"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5</a:t>
            </a:fld>
            <a:endParaRPr lang="en-US" dirty="0"/>
          </a:p>
        </p:txBody>
      </p:sp>
      <p:sp>
        <p:nvSpPr>
          <p:cNvPr id="9" name="TextBox 8"/>
          <p:cNvSpPr txBox="1"/>
          <p:nvPr/>
        </p:nvSpPr>
        <p:spPr>
          <a:xfrm>
            <a:off x="776610" y="4683482"/>
            <a:ext cx="5925425" cy="369332"/>
          </a:xfrm>
          <a:prstGeom prst="rect">
            <a:avLst/>
          </a:prstGeom>
          <a:noFill/>
        </p:spPr>
        <p:txBody>
          <a:bodyPr wrap="square" rtlCol="0">
            <a:spAutoFit/>
          </a:bodyPr>
          <a:lstStyle/>
          <a:p>
            <a:pPr lvl="0">
              <a:defRPr/>
            </a:pPr>
            <a:r>
              <a:rPr lang="en-US" b="0" i="0" u="none" strike="noStrike" dirty="0">
                <a:solidFill>
                  <a:srgbClr val="55C1E9"/>
                </a:solidFill>
                <a:effectLst/>
                <a:latin typeface="Prometo Medium" panose="020B0604020202020204" charset="0"/>
              </a:rPr>
              <a:t>Angela Ross, DNP, MPH, PMP, PHCNS-BC</a:t>
            </a:r>
            <a:endParaRPr kumimoji="0" lang="en-US" sz="1800" b="0" i="0" u="none" strike="noStrike" kern="1200" cap="none" spc="0" normalizeH="0" baseline="0" noProof="0" dirty="0">
              <a:ln>
                <a:noFill/>
              </a:ln>
              <a:solidFill>
                <a:srgbClr val="55C1E9"/>
              </a:solidFill>
              <a:effectLst/>
              <a:uLnTx/>
              <a:uFillTx/>
              <a:latin typeface="Prometo Medium" panose="020B0704030203060203" pitchFamily="34" charset="0"/>
              <a:ea typeface="+mn-ea"/>
              <a:cs typeface="+mn-cs"/>
            </a:endParaRPr>
          </a:p>
        </p:txBody>
      </p:sp>
      <p:sp>
        <p:nvSpPr>
          <p:cNvPr id="10" name="TextBox 9"/>
          <p:cNvSpPr txBox="1"/>
          <p:nvPr/>
        </p:nvSpPr>
        <p:spPr>
          <a:xfrm>
            <a:off x="776610" y="5052814"/>
            <a:ext cx="4156135" cy="954107"/>
          </a:xfrm>
          <a:prstGeom prst="rect">
            <a:avLst/>
          </a:prstGeom>
          <a:noFill/>
        </p:spPr>
        <p:txBody>
          <a:bodyPr wrap="square" rtlCol="0">
            <a:spAutoFit/>
          </a:bodyPr>
          <a:lstStyle/>
          <a:p>
            <a:pPr lvl="0">
              <a:defRPr/>
            </a:pPr>
            <a:r>
              <a:rPr lang="en-US" sz="1400" dirty="0">
                <a:solidFill>
                  <a:srgbClr val="FFFFFF"/>
                </a:solidFill>
              </a:rPr>
              <a:t>Associate Professor</a:t>
            </a:r>
          </a:p>
          <a:p>
            <a:pPr>
              <a:defRPr/>
            </a:pPr>
            <a:r>
              <a:rPr lang="en-US" sz="1400" dirty="0">
                <a:solidFill>
                  <a:srgbClr val="FFFFFF"/>
                </a:solidFill>
              </a:rPr>
              <a:t>Program Coordinator, Doctorate in Health Informatics </a:t>
            </a:r>
          </a:p>
          <a:p>
            <a:pPr lvl="0">
              <a:defRPr/>
            </a:pPr>
            <a:r>
              <a:rPr lang="en-US" sz="1400" dirty="0">
                <a:solidFill>
                  <a:srgbClr val="FFFFFF"/>
                </a:solidFill>
              </a:rPr>
              <a:t>UTHealth School of Biomedical Informatics</a:t>
            </a:r>
          </a:p>
        </p:txBody>
      </p:sp>
      <p:pic>
        <p:nvPicPr>
          <p:cNvPr id="12" name="Picture Placeholder 11">
            <a:extLst>
              <a:ext uri="{FF2B5EF4-FFF2-40B4-BE49-F238E27FC236}">
                <a16:creationId xmlns:a16="http://schemas.microsoft.com/office/drawing/2014/main" id="{9E1955C3-D56D-4018-A8A4-B01548760A68}"/>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t="3077" b="26645"/>
          <a:stretch/>
        </p:blipFill>
        <p:spPr>
          <a:xfrm>
            <a:off x="6096000" y="492125"/>
            <a:ext cx="5740400" cy="5741988"/>
          </a:xfrm>
        </p:spPr>
      </p:pic>
    </p:spTree>
    <p:extLst>
      <p:ext uri="{BB962C8B-B14F-4D97-AF65-F5344CB8AC3E}">
        <p14:creationId xmlns:p14="http://schemas.microsoft.com/office/powerpoint/2010/main" val="2241723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5356666" y="1651516"/>
            <a:ext cx="0" cy="3479498"/>
          </a:xfrm>
          <a:prstGeom prst="line">
            <a:avLst/>
          </a:prstGeom>
          <a:ln>
            <a:solidFill>
              <a:schemeClr val="tx1">
                <a:alpha val="20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7D12EDF1-6427-1E4A-A94D-16A7DA927B31}"/>
              </a:ext>
            </a:extLst>
          </p:cNvPr>
          <p:cNvGrpSpPr/>
          <p:nvPr/>
        </p:nvGrpSpPr>
        <p:grpSpPr>
          <a:xfrm>
            <a:off x="5155447" y="2513825"/>
            <a:ext cx="416560" cy="416560"/>
            <a:chOff x="6052888" y="1435897"/>
            <a:chExt cx="416560" cy="416560"/>
          </a:xfrm>
          <a:solidFill>
            <a:schemeClr val="accent2"/>
          </a:solidFill>
        </p:grpSpPr>
        <p:sp>
          <p:nvSpPr>
            <p:cNvPr id="48" name="Oval 47">
              <a:extLst>
                <a:ext uri="{FF2B5EF4-FFF2-40B4-BE49-F238E27FC236}">
                  <a16:creationId xmlns:a16="http://schemas.microsoft.com/office/drawing/2014/main" id="{6D837585-1786-CE46-BF47-9BC847C756D8}"/>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9" name="Picture 48">
              <a:extLst>
                <a:ext uri="{FF2B5EF4-FFF2-40B4-BE49-F238E27FC236}">
                  <a16:creationId xmlns:a16="http://schemas.microsoft.com/office/drawing/2014/main" id="{42B79302-86B2-C246-8137-26D7B043879C}"/>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 name="Title 1"/>
          <p:cNvSpPr>
            <a:spLocks noGrp="1"/>
          </p:cNvSpPr>
          <p:nvPr>
            <p:ph type="title"/>
          </p:nvPr>
        </p:nvSpPr>
        <p:spPr/>
        <p:txBody>
          <a:bodyPr/>
          <a:lstStyle/>
          <a:p>
            <a:r>
              <a:rPr lang="en-US" i="1" dirty="0"/>
              <a:t>Learning Objectives</a:t>
            </a:r>
          </a:p>
        </p:txBody>
      </p:sp>
      <p:sp>
        <p:nvSpPr>
          <p:cNvPr id="3" name="Slide Number Placeholder 2"/>
          <p:cNvSpPr>
            <a:spLocks noGrp="1"/>
          </p:cNvSpPr>
          <p:nvPr>
            <p:ph type="sldNum" sz="quarter" idx="10"/>
          </p:nvPr>
        </p:nvSpPr>
        <p:spPr/>
        <p:txBody>
          <a:bodyPr/>
          <a:lstStyle/>
          <a:p>
            <a:fld id="{D8D877B3-D348-4611-9BDB-C5374591D951}" type="slidenum">
              <a:rPr lang="en-US" smtClean="0"/>
              <a:pPr/>
              <a:t>6</a:t>
            </a:fld>
            <a:endParaRPr lang="en-US" dirty="0"/>
          </a:p>
        </p:txBody>
      </p:sp>
      <p:sp>
        <p:nvSpPr>
          <p:cNvPr id="15" name="TextBox 14"/>
          <p:cNvSpPr txBox="1"/>
          <p:nvPr/>
        </p:nvSpPr>
        <p:spPr>
          <a:xfrm>
            <a:off x="6096002" y="1385703"/>
            <a:ext cx="5453100" cy="646331"/>
          </a:xfrm>
          <a:prstGeom prst="rect">
            <a:avLst/>
          </a:prstGeom>
          <a:noFill/>
        </p:spPr>
        <p:txBody>
          <a:bodyPr wrap="square" lIns="0" rIns="0" rtlCol="0">
            <a:spAutoFit/>
          </a:bodyPr>
          <a:lstStyle/>
          <a:p>
            <a:r>
              <a:rPr lang="en-US" dirty="0">
                <a:solidFill>
                  <a:srgbClr val="1E22AA"/>
                </a:solidFill>
                <a:latin typeface="Prometo Medium" panose="020B0704030203060203" pitchFamily="34" charset="0"/>
              </a:rPr>
              <a:t>Define social determinants of health data and the context for their use</a:t>
            </a:r>
          </a:p>
        </p:txBody>
      </p:sp>
      <p:sp>
        <p:nvSpPr>
          <p:cNvPr id="17" name="TextBox 16"/>
          <p:cNvSpPr txBox="1"/>
          <p:nvPr/>
        </p:nvSpPr>
        <p:spPr>
          <a:xfrm>
            <a:off x="6095999" y="2398939"/>
            <a:ext cx="5453104" cy="646331"/>
          </a:xfrm>
          <a:prstGeom prst="rect">
            <a:avLst/>
          </a:prstGeom>
          <a:noFill/>
        </p:spPr>
        <p:txBody>
          <a:bodyPr wrap="square" lIns="0" rIns="0" rtlCol="0">
            <a:spAutoFit/>
          </a:bodyPr>
          <a:lstStyle/>
          <a:p>
            <a:r>
              <a:rPr lang="en-US" dirty="0">
                <a:solidFill>
                  <a:srgbClr val="1E22AA"/>
                </a:solidFill>
                <a:latin typeface="Prometo Medium" panose="020B0704030203060203" pitchFamily="34" charset="0"/>
              </a:rPr>
              <a:t>Review successful implementations of SDOH tools including the role of nursing collaboration </a:t>
            </a:r>
          </a:p>
        </p:txBody>
      </p:sp>
      <p:sp>
        <p:nvSpPr>
          <p:cNvPr id="19" name="TextBox 18"/>
          <p:cNvSpPr txBox="1"/>
          <p:nvPr/>
        </p:nvSpPr>
        <p:spPr>
          <a:xfrm>
            <a:off x="6095999" y="3604450"/>
            <a:ext cx="5453103" cy="646331"/>
          </a:xfrm>
          <a:prstGeom prst="rect">
            <a:avLst/>
          </a:prstGeom>
          <a:noFill/>
        </p:spPr>
        <p:txBody>
          <a:bodyPr wrap="square" lIns="0" rIns="0" rtlCol="0">
            <a:spAutoFit/>
          </a:bodyPr>
          <a:lstStyle/>
          <a:p>
            <a:r>
              <a:rPr lang="en-US" dirty="0">
                <a:solidFill>
                  <a:srgbClr val="1E22AA"/>
                </a:solidFill>
                <a:latin typeface="Prometo Medium" panose="020B0704030203060203" pitchFamily="34" charset="0"/>
              </a:rPr>
              <a:t>Establish factors to consider when implementing SDOH tools, especially within nursing workflows</a:t>
            </a:r>
          </a:p>
        </p:txBody>
      </p:sp>
      <p:grpSp>
        <p:nvGrpSpPr>
          <p:cNvPr id="44" name="Group 43">
            <a:extLst>
              <a:ext uri="{FF2B5EF4-FFF2-40B4-BE49-F238E27FC236}">
                <a16:creationId xmlns:a16="http://schemas.microsoft.com/office/drawing/2014/main" id="{5995CC75-B476-0E49-8E97-E4815442082A}"/>
              </a:ext>
            </a:extLst>
          </p:cNvPr>
          <p:cNvGrpSpPr/>
          <p:nvPr/>
        </p:nvGrpSpPr>
        <p:grpSpPr>
          <a:xfrm>
            <a:off x="5155447" y="1435897"/>
            <a:ext cx="416560" cy="416560"/>
            <a:chOff x="6052888" y="1435897"/>
            <a:chExt cx="416560" cy="416560"/>
          </a:xfrm>
        </p:grpSpPr>
        <p:sp>
          <p:nvSpPr>
            <p:cNvPr id="45" name="Oval 44">
              <a:extLst>
                <a:ext uri="{FF2B5EF4-FFF2-40B4-BE49-F238E27FC236}">
                  <a16:creationId xmlns:a16="http://schemas.microsoft.com/office/drawing/2014/main" id="{B3B5C462-45B6-0B4C-A980-0482B4B74052}"/>
                </a:ext>
              </a:extLst>
            </p:cNvPr>
            <p:cNvSpPr/>
            <p:nvPr/>
          </p:nvSpPr>
          <p:spPr>
            <a:xfrm>
              <a:off x="6052888" y="1435897"/>
              <a:ext cx="416560" cy="4165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46" name="Picture 45">
              <a:extLst>
                <a:ext uri="{FF2B5EF4-FFF2-40B4-BE49-F238E27FC236}">
                  <a16:creationId xmlns:a16="http://schemas.microsoft.com/office/drawing/2014/main" id="{60BB8AA9-CCB0-D14A-B77E-0DA5E76233F1}"/>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p:spPr>
        </p:pic>
      </p:grpSp>
      <p:grpSp>
        <p:nvGrpSpPr>
          <p:cNvPr id="50" name="Group 49">
            <a:extLst>
              <a:ext uri="{FF2B5EF4-FFF2-40B4-BE49-F238E27FC236}">
                <a16:creationId xmlns:a16="http://schemas.microsoft.com/office/drawing/2014/main" id="{5CAF5AD7-CA74-4F46-8AD1-8830C860F105}"/>
              </a:ext>
            </a:extLst>
          </p:cNvPr>
          <p:cNvGrpSpPr/>
          <p:nvPr/>
        </p:nvGrpSpPr>
        <p:grpSpPr>
          <a:xfrm>
            <a:off x="5155447" y="4856430"/>
            <a:ext cx="416560" cy="416560"/>
            <a:chOff x="6052888" y="1435897"/>
            <a:chExt cx="416560" cy="416560"/>
          </a:xfrm>
          <a:solidFill>
            <a:schemeClr val="accent2"/>
          </a:solidFill>
        </p:grpSpPr>
        <p:sp>
          <p:nvSpPr>
            <p:cNvPr id="51" name="Oval 50">
              <a:extLst>
                <a:ext uri="{FF2B5EF4-FFF2-40B4-BE49-F238E27FC236}">
                  <a16:creationId xmlns:a16="http://schemas.microsoft.com/office/drawing/2014/main" id="{A9C857F0-240D-D442-A91B-A1D0A7FC8DF2}"/>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52" name="Picture 51">
              <a:extLst>
                <a:ext uri="{FF2B5EF4-FFF2-40B4-BE49-F238E27FC236}">
                  <a16:creationId xmlns:a16="http://schemas.microsoft.com/office/drawing/2014/main" id="{51742D9D-0E33-7A48-8300-7EF284FE2BFB}"/>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grpSp>
        <p:nvGrpSpPr>
          <p:cNvPr id="18" name="Group 17">
            <a:extLst>
              <a:ext uri="{FF2B5EF4-FFF2-40B4-BE49-F238E27FC236}">
                <a16:creationId xmlns:a16="http://schemas.microsoft.com/office/drawing/2014/main" id="{71C9237A-4679-4CF6-8C35-619F9E76D1B1}"/>
              </a:ext>
            </a:extLst>
          </p:cNvPr>
          <p:cNvGrpSpPr/>
          <p:nvPr/>
        </p:nvGrpSpPr>
        <p:grpSpPr>
          <a:xfrm>
            <a:off x="5155447" y="3719336"/>
            <a:ext cx="416560" cy="416560"/>
            <a:chOff x="6052888" y="1435897"/>
            <a:chExt cx="416560" cy="416560"/>
          </a:xfrm>
          <a:solidFill>
            <a:schemeClr val="accent2"/>
          </a:solidFill>
        </p:grpSpPr>
        <p:sp>
          <p:nvSpPr>
            <p:cNvPr id="20" name="Oval 19">
              <a:extLst>
                <a:ext uri="{FF2B5EF4-FFF2-40B4-BE49-F238E27FC236}">
                  <a16:creationId xmlns:a16="http://schemas.microsoft.com/office/drawing/2014/main" id="{58D8A6EF-8EE3-4B47-8CBA-C047CDAFB83D}"/>
                </a:ext>
              </a:extLst>
            </p:cNvPr>
            <p:cNvSpPr/>
            <p:nvPr/>
          </p:nvSpPr>
          <p:spPr>
            <a:xfrm>
              <a:off x="6052888" y="1435897"/>
              <a:ext cx="416560" cy="41656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21" name="Picture 20">
              <a:extLst>
                <a:ext uri="{FF2B5EF4-FFF2-40B4-BE49-F238E27FC236}">
                  <a16:creationId xmlns:a16="http://schemas.microsoft.com/office/drawing/2014/main" id="{E3921CDD-DFDC-4A35-89F7-ADFC15ADC481}"/>
                </a:ext>
              </a:extLst>
            </p:cNvPr>
            <p:cNvPicPr>
              <a:picLocks noChangeAspect="1"/>
            </p:cNvPicPr>
            <p:nvPr/>
          </p:nvPicPr>
          <p:blipFill>
            <a:blip r:embed="rId2" cstate="print">
              <a:lum bright="70000" contrast="-70000"/>
              <a:extLst>
                <a:ext uri="{BEBA8EAE-BF5A-486C-A8C5-ECC9F3942E4B}">
                  <a14:imgProps xmlns:a14="http://schemas.microsoft.com/office/drawing/2010/main">
                    <a14:imgLayer r:embed="rId3">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136156" y="1570901"/>
              <a:ext cx="257303" cy="193802"/>
            </a:xfrm>
            <a:prstGeom prst="rect">
              <a:avLst/>
            </a:prstGeom>
            <a:grpFill/>
          </p:spPr>
        </p:pic>
      </p:grpSp>
      <p:sp>
        <p:nvSpPr>
          <p:cNvPr id="23" name="TextBox 22">
            <a:extLst>
              <a:ext uri="{FF2B5EF4-FFF2-40B4-BE49-F238E27FC236}">
                <a16:creationId xmlns:a16="http://schemas.microsoft.com/office/drawing/2014/main" id="{3237E4DB-2803-428F-B89C-EC6F8C56D874}"/>
              </a:ext>
            </a:extLst>
          </p:cNvPr>
          <p:cNvSpPr txBox="1"/>
          <p:nvPr/>
        </p:nvSpPr>
        <p:spPr>
          <a:xfrm>
            <a:off x="6095999" y="4701215"/>
            <a:ext cx="5453103" cy="923330"/>
          </a:xfrm>
          <a:prstGeom prst="rect">
            <a:avLst/>
          </a:prstGeom>
          <a:noFill/>
        </p:spPr>
        <p:txBody>
          <a:bodyPr wrap="square" lIns="0" rIns="0" rtlCol="0">
            <a:spAutoFit/>
          </a:bodyPr>
          <a:lstStyle/>
          <a:p>
            <a:r>
              <a:rPr lang="en-US" dirty="0">
                <a:solidFill>
                  <a:srgbClr val="1E22AA"/>
                </a:solidFill>
                <a:latin typeface="Prometo Medium" panose="020B0704030203060203" pitchFamily="34" charset="0"/>
              </a:rPr>
              <a:t>Describe the Nurse Informaticist's role in identifying SDOH requirements in People, Process, and Technology</a:t>
            </a:r>
          </a:p>
        </p:txBody>
      </p:sp>
    </p:spTree>
    <p:extLst>
      <p:ext uri="{BB962C8B-B14F-4D97-AF65-F5344CB8AC3E}">
        <p14:creationId xmlns:p14="http://schemas.microsoft.com/office/powerpoint/2010/main" val="1408599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626C039-8FCE-B245-86ED-54911FA051B7}"/>
              </a:ext>
            </a:extLst>
          </p:cNvPr>
          <p:cNvSpPr>
            <a:spLocks noGrp="1"/>
          </p:cNvSpPr>
          <p:nvPr>
            <p:ph type="title"/>
          </p:nvPr>
        </p:nvSpPr>
        <p:spPr/>
        <p:txBody>
          <a:bodyPr/>
          <a:lstStyle/>
          <a:p>
            <a:r>
              <a:rPr lang="en-US" dirty="0"/>
              <a:t>Agenda</a:t>
            </a:r>
          </a:p>
        </p:txBody>
      </p:sp>
      <p:sp>
        <p:nvSpPr>
          <p:cNvPr id="22" name="Content Placeholder 2">
            <a:extLst>
              <a:ext uri="{FF2B5EF4-FFF2-40B4-BE49-F238E27FC236}">
                <a16:creationId xmlns:a16="http://schemas.microsoft.com/office/drawing/2014/main" id="{87A05ED7-2400-D14B-809C-0B0EC2A2DE56}"/>
              </a:ext>
            </a:extLst>
          </p:cNvPr>
          <p:cNvSpPr>
            <a:spLocks noGrp="1"/>
          </p:cNvSpPr>
          <p:nvPr>
            <p:ph idx="1"/>
          </p:nvPr>
        </p:nvSpPr>
        <p:spPr>
          <a:xfrm>
            <a:off x="854699" y="1677146"/>
            <a:ext cx="10505818" cy="4372232"/>
          </a:xfrm>
        </p:spPr>
        <p:txBody>
          <a:bodyPr>
            <a:normAutofit fontScale="77500" lnSpcReduction="20000"/>
          </a:bodyPr>
          <a:lstStyle/>
          <a:p>
            <a:r>
              <a:rPr lang="en-US" sz="2600" dirty="0"/>
              <a:t>Introductions</a:t>
            </a:r>
          </a:p>
          <a:p>
            <a:r>
              <a:rPr lang="en-US" sz="2600" dirty="0"/>
              <a:t>Introduction to Health Equity and Social Determinants of Health</a:t>
            </a:r>
          </a:p>
          <a:p>
            <a:r>
              <a:rPr lang="en-US" sz="2600" dirty="0"/>
              <a:t>Dyad 1</a:t>
            </a:r>
          </a:p>
          <a:p>
            <a:pPr lvl="1"/>
            <a:r>
              <a:rPr lang="en-US" sz="2600" dirty="0"/>
              <a:t>Use Case- NowPow</a:t>
            </a:r>
          </a:p>
          <a:p>
            <a:r>
              <a:rPr lang="en-US" sz="2600" dirty="0"/>
              <a:t>Dyad 2</a:t>
            </a:r>
          </a:p>
          <a:p>
            <a:pPr lvl="1"/>
            <a:r>
              <a:rPr lang="en-US" sz="2600" dirty="0"/>
              <a:t>Use Case- Aunt Bertha</a:t>
            </a:r>
          </a:p>
          <a:p>
            <a:r>
              <a:rPr lang="en-US" sz="2600" dirty="0"/>
              <a:t>Community Needs</a:t>
            </a:r>
          </a:p>
          <a:p>
            <a:r>
              <a:rPr lang="en-US" sz="2600" dirty="0"/>
              <a:t>Advice for Nurses</a:t>
            </a:r>
          </a:p>
          <a:p>
            <a:r>
              <a:rPr lang="en-US" sz="2600" dirty="0"/>
              <a:t>Q&amp;A</a:t>
            </a:r>
          </a:p>
          <a:p>
            <a:endParaRPr lang="en-US" sz="2400" dirty="0"/>
          </a:p>
        </p:txBody>
      </p:sp>
      <p:sp>
        <p:nvSpPr>
          <p:cNvPr id="4" name="Slide Number Placeholder 3">
            <a:extLst>
              <a:ext uri="{FF2B5EF4-FFF2-40B4-BE49-F238E27FC236}">
                <a16:creationId xmlns:a16="http://schemas.microsoft.com/office/drawing/2014/main" id="{AD32F7D9-4369-F049-A2C1-18EB47D2C7A7}"/>
              </a:ext>
            </a:extLst>
          </p:cNvPr>
          <p:cNvSpPr>
            <a:spLocks noGrp="1"/>
          </p:cNvSpPr>
          <p:nvPr>
            <p:ph type="sldNum" sz="quarter" idx="12"/>
          </p:nvPr>
        </p:nvSpPr>
        <p:spPr/>
        <p:txBody>
          <a:bodyPr/>
          <a:lstStyle/>
          <a:p>
            <a:fld id="{2F8AF2E6-64A8-0F46-AF27-0A96D82A033B}" type="slidenum">
              <a:rPr lang="en-US" smtClean="0"/>
              <a:t>7</a:t>
            </a:fld>
            <a:endParaRPr lang="en-US" dirty="0"/>
          </a:p>
        </p:txBody>
      </p:sp>
    </p:spTree>
    <p:extLst>
      <p:ext uri="{BB962C8B-B14F-4D97-AF65-F5344CB8AC3E}">
        <p14:creationId xmlns:p14="http://schemas.microsoft.com/office/powerpoint/2010/main" val="15301819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50590" y="398638"/>
            <a:ext cx="8162072" cy="455941"/>
          </a:xfrm>
          <a:solidFill>
            <a:schemeClr val="bg1"/>
          </a:solidFill>
        </p:spPr>
        <p:txBody>
          <a:bodyPr/>
          <a:lstStyle/>
          <a:p>
            <a:r>
              <a:rPr lang="en-US" b="1" dirty="0"/>
              <a:t>SDOH and Impact to Health Outcomes</a:t>
            </a:r>
            <a:br>
              <a:rPr lang="en-US" b="1" dirty="0"/>
            </a:br>
            <a:endParaRPr lang="en-US" dirty="0"/>
          </a:p>
        </p:txBody>
      </p:sp>
      <p:sp>
        <p:nvSpPr>
          <p:cNvPr id="4" name="Slide Number Placeholder 3"/>
          <p:cNvSpPr>
            <a:spLocks noGrp="1"/>
          </p:cNvSpPr>
          <p:nvPr>
            <p:ph type="sldNum" sz="quarter" idx="4294967295"/>
          </p:nvPr>
        </p:nvSpPr>
        <p:spPr>
          <a:xfrm>
            <a:off x="11363326" y="6396209"/>
            <a:ext cx="514350" cy="227012"/>
          </a:xfrm>
        </p:spPr>
        <p:txBody>
          <a:bodyPr/>
          <a:lstStyle/>
          <a:p>
            <a:fld id="{D8D877B3-D348-4611-9BDB-C5374591D951}" type="slidenum">
              <a:rPr lang="en-US" smtClean="0"/>
              <a:pPr/>
              <a:t>8</a:t>
            </a:fld>
            <a:endParaRPr lang="en-US" dirty="0"/>
          </a:p>
        </p:txBody>
      </p:sp>
      <p:sp>
        <p:nvSpPr>
          <p:cNvPr id="2" name="TextBox 1"/>
          <p:cNvSpPr txBox="1"/>
          <p:nvPr/>
        </p:nvSpPr>
        <p:spPr>
          <a:xfrm>
            <a:off x="350590" y="998657"/>
            <a:ext cx="6745535" cy="5078313"/>
          </a:xfrm>
          <a:prstGeom prst="rect">
            <a:avLst/>
          </a:prstGeom>
          <a:noFill/>
        </p:spPr>
        <p:txBody>
          <a:bodyPr wrap="square" rtlCol="0">
            <a:spAutoFit/>
          </a:bodyPr>
          <a:lstStyle/>
          <a:p>
            <a:pPr marL="285750" indent="-285750">
              <a:buFont typeface="Arial" panose="020B0604020202020204" pitchFamily="34" charset="0"/>
              <a:buChar char="•"/>
            </a:pPr>
            <a:r>
              <a:rPr lang="en-US" sz="2400" dirty="0"/>
              <a:t>~80% of a person’s</a:t>
            </a:r>
            <a:r>
              <a:rPr lang="en-US" sz="2400" i="1" dirty="0"/>
              <a:t> </a:t>
            </a:r>
            <a:r>
              <a:rPr lang="en-US" sz="2400" dirty="0"/>
              <a:t>health is determined by socioeconomic factors, health-related behaviors and environmental conditions</a:t>
            </a:r>
            <a:r>
              <a:rPr lang="en-US" sz="2400" baseline="30000" dirty="0"/>
              <a:t>1</a:t>
            </a:r>
            <a:endParaRPr lang="en-US" sz="2400"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r>
              <a:rPr lang="en-US" sz="2400" b="1" dirty="0"/>
              <a:t>Social Determinant of Health (SDOH): </a:t>
            </a:r>
            <a:r>
              <a:rPr lang="en-US" dirty="0"/>
              <a:t>the conditions in which people are born, grow, live, work and age, and have gained recognition for the broad impact these conditions have on </a:t>
            </a:r>
            <a:r>
              <a:rPr lang="en-US" b="1" dirty="0"/>
              <a:t>health</a:t>
            </a:r>
            <a:r>
              <a:rPr lang="en-US" dirty="0"/>
              <a:t>, </a:t>
            </a:r>
            <a:r>
              <a:rPr lang="en-US" b="1" dirty="0"/>
              <a:t>health equity </a:t>
            </a:r>
            <a:r>
              <a:rPr lang="en-US" dirty="0"/>
              <a:t>and </a:t>
            </a:r>
            <a:r>
              <a:rPr lang="en-US" b="1" dirty="0"/>
              <a:t>overall well-being</a:t>
            </a:r>
            <a:r>
              <a:rPr lang="en-US" baseline="30000" dirty="0"/>
              <a:t>1</a:t>
            </a:r>
            <a:r>
              <a:rPr lang="en-US" dirty="0"/>
              <a:t>.</a:t>
            </a:r>
            <a:r>
              <a:rPr lang="en-US" baseline="30000" dirty="0"/>
              <a:t> </a:t>
            </a:r>
            <a:endParaRPr lang="en-US" dirty="0"/>
          </a:p>
          <a:p>
            <a:r>
              <a:rPr lang="en-US" dirty="0"/>
              <a:t> </a:t>
            </a:r>
          </a:p>
          <a:p>
            <a:pPr marL="285750" indent="-285750">
              <a:buFont typeface="Arial" panose="020B0604020202020204" pitchFamily="34" charset="0"/>
              <a:buChar char="•"/>
            </a:pPr>
            <a:r>
              <a:rPr lang="en-US" dirty="0"/>
              <a:t>5 Domains</a:t>
            </a:r>
            <a:r>
              <a:rPr lang="en-US" baseline="30000" dirty="0"/>
              <a:t>3</a:t>
            </a:r>
            <a:r>
              <a:rPr lang="en-US" dirty="0"/>
              <a:t>:</a:t>
            </a:r>
          </a:p>
          <a:p>
            <a:pPr marL="742950" lvl="1" indent="-285750">
              <a:buFont typeface="Arial" panose="020B0604020202020204" pitchFamily="34" charset="0"/>
              <a:buChar char="•"/>
            </a:pPr>
            <a:r>
              <a:rPr lang="en-US" dirty="0"/>
              <a:t>Economic stability</a:t>
            </a:r>
          </a:p>
          <a:p>
            <a:pPr marL="742950" lvl="1" indent="-285750">
              <a:buFont typeface="Arial" panose="020B0604020202020204" pitchFamily="34" charset="0"/>
              <a:buChar char="•"/>
            </a:pPr>
            <a:r>
              <a:rPr lang="en-US" dirty="0"/>
              <a:t>Social and Community Context</a:t>
            </a:r>
          </a:p>
          <a:p>
            <a:pPr marL="742950" lvl="1" indent="-285750">
              <a:buFont typeface="Arial" panose="020B0604020202020204" pitchFamily="34" charset="0"/>
              <a:buChar char="•"/>
            </a:pPr>
            <a:r>
              <a:rPr lang="en-US" dirty="0"/>
              <a:t>Neighborhood and Built Environment</a:t>
            </a:r>
          </a:p>
          <a:p>
            <a:pPr marL="742950" lvl="1" indent="-285750">
              <a:buFont typeface="Arial" panose="020B0604020202020204" pitchFamily="34" charset="0"/>
              <a:buChar char="•"/>
            </a:pPr>
            <a:r>
              <a:rPr lang="en-US" dirty="0"/>
              <a:t>Health Care Access and Quality</a:t>
            </a:r>
          </a:p>
          <a:p>
            <a:pPr marL="742950" lvl="1" indent="-285750">
              <a:buFont typeface="Arial" panose="020B0604020202020204" pitchFamily="34" charset="0"/>
              <a:buChar char="•"/>
            </a:pPr>
            <a:r>
              <a:rPr lang="en-US" dirty="0"/>
              <a:t>Education Access and Quality</a:t>
            </a:r>
          </a:p>
        </p:txBody>
      </p:sp>
      <p:pic>
        <p:nvPicPr>
          <p:cNvPr id="1028" name="Picture 4" descr="https://healthcurrent.org/wp-content/uploads/Healthy-People-2030-SDOH-Graphic-Domain-Labels.jpg"/>
          <p:cNvPicPr>
            <a:picLocks noChangeAspect="1" noChangeArrowheads="1"/>
          </p:cNvPicPr>
          <p:nvPr/>
        </p:nvPicPr>
        <p:blipFill rotWithShape="1">
          <a:blip r:embed="rId3">
            <a:extLst>
              <a:ext uri="{28A0092B-C50C-407E-A947-70E740481C1C}">
                <a14:useLocalDpi xmlns:a14="http://schemas.microsoft.com/office/drawing/2010/main" val="0"/>
              </a:ext>
            </a:extLst>
          </a:blip>
          <a:srcRect l="7211" t="18959"/>
          <a:stretch/>
        </p:blipFill>
        <p:spPr bwMode="auto">
          <a:xfrm>
            <a:off x="7362824" y="1019114"/>
            <a:ext cx="4752975" cy="41329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healthcurrent.org/wp-content/uploads/Healthy-People-2030-SDOH-Graphic-Domain-Labels.jpg"/>
          <p:cNvPicPr>
            <a:picLocks noChangeAspect="1" noChangeArrowheads="1"/>
          </p:cNvPicPr>
          <p:nvPr/>
        </p:nvPicPr>
        <p:blipFill rotWithShape="1">
          <a:blip r:embed="rId3">
            <a:extLst>
              <a:ext uri="{28A0092B-C50C-407E-A947-70E740481C1C}">
                <a14:useLocalDpi xmlns:a14="http://schemas.microsoft.com/office/drawing/2010/main" val="0"/>
              </a:ext>
            </a:extLst>
          </a:blip>
          <a:srcRect l="8246" t="8647" r="10092" b="83370"/>
          <a:stretch/>
        </p:blipFill>
        <p:spPr bwMode="auto">
          <a:xfrm>
            <a:off x="7562851" y="5152066"/>
            <a:ext cx="3914775" cy="381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581150" y="6128715"/>
            <a:ext cx="9782176" cy="814069"/>
          </a:xfrm>
          <a:prstGeom prst="rect">
            <a:avLst/>
          </a:prstGeom>
        </p:spPr>
        <p:txBody>
          <a:bodyPr wrap="square">
            <a:spAutoFit/>
          </a:bodyPr>
          <a:lstStyle/>
          <a:p>
            <a:pPr marL="182880" marR="0" lvl="0" indent="-182880">
              <a:spcBef>
                <a:spcPts val="0"/>
              </a:spcBef>
              <a:spcAft>
                <a:spcPts val="0"/>
              </a:spcAft>
              <a:buFont typeface="+mj-lt"/>
              <a:buAutoNum type="arabicPeriod"/>
            </a:pPr>
            <a:r>
              <a:rPr lang="en-US" sz="800" dirty="0">
                <a:latin typeface="Calibri" panose="020F0502020204030204" pitchFamily="34" charset="0"/>
                <a:ea typeface="Arial" panose="020B0604020202020204" pitchFamily="34" charset="0"/>
                <a:cs typeface="Calibri" panose="020F0502020204030204" pitchFamily="34" charset="0"/>
              </a:rPr>
              <a:t>Robert Wood Johnson Foundation. Medicaid’s Role in Addressing Social Determinants of Health. 2019. Accessed February 10, 2021 from </a:t>
            </a:r>
            <a:r>
              <a:rPr lang="en-US" sz="800" dirty="0">
                <a:solidFill>
                  <a:srgbClr val="1155CC"/>
                </a:solidFill>
                <a:latin typeface="Calibri" panose="020F0502020204030204" pitchFamily="34" charset="0"/>
                <a:ea typeface="Arial" panose="020B0604020202020204" pitchFamily="34" charset="0"/>
                <a:cs typeface="Calibri" panose="020F0502020204030204" pitchFamily="34" charset="0"/>
                <a:hlinkClick r:id="rId4"/>
              </a:rPr>
              <a:t>https://www.rwjf.org/en/library/research/2019/02/medicaid-s-role-in-addressing-social-determinants-of-health.html</a:t>
            </a:r>
            <a:r>
              <a:rPr lang="en-US" sz="800" dirty="0">
                <a:latin typeface="Calibri" panose="020F0502020204030204" pitchFamily="34" charset="0"/>
                <a:ea typeface="Arial" panose="020B0604020202020204" pitchFamily="34" charset="0"/>
                <a:cs typeface="Calibri" panose="020F0502020204030204" pitchFamily="34" charset="0"/>
              </a:rPr>
              <a:t> </a:t>
            </a:r>
          </a:p>
          <a:p>
            <a:pPr marL="182880" indent="-182880">
              <a:buFont typeface="+mj-lt"/>
              <a:buAutoNum type="arabicPeriod"/>
            </a:pPr>
            <a:r>
              <a:rPr lang="en-US" sz="800" dirty="0">
                <a:latin typeface="Calibri" panose="020F0502020204030204" pitchFamily="34" charset="0"/>
                <a:cs typeface="Calibri" panose="020F0502020204030204" pitchFamily="34" charset="0"/>
                <a:hlinkClick r:id="rId5"/>
              </a:rPr>
              <a:t>Social Determinants of Health | HIMSS</a:t>
            </a:r>
            <a:endParaRPr lang="en-US" sz="800" dirty="0">
              <a:latin typeface="Calibri" panose="020F0502020204030204" pitchFamily="34" charset="0"/>
              <a:cs typeface="Calibri" panose="020F0502020204030204" pitchFamily="34" charset="0"/>
            </a:endParaRPr>
          </a:p>
          <a:p>
            <a:pPr marL="182880" indent="-182880">
              <a:buFont typeface="+mj-lt"/>
              <a:buAutoNum type="arabicPeriod"/>
            </a:pPr>
            <a:r>
              <a:rPr lang="en-US" sz="800" dirty="0">
                <a:latin typeface="Calibri" panose="020F0502020204030204" pitchFamily="34" charset="0"/>
                <a:cs typeface="Calibri" panose="020F0502020204030204" pitchFamily="34" charset="0"/>
              </a:rPr>
              <a:t>Healthy People 2030, U.S. Department of Health and Human Services, Office of Disease Prevention and Health Promotion. Retrieved [date graphic was accessed], from https://health.gov/healthypeople/objectives-and-data/social-determinants-health</a:t>
            </a:r>
          </a:p>
          <a:p>
            <a:pPr marL="342900" marR="0" lvl="0" indent="-342900">
              <a:lnSpc>
                <a:spcPct val="115000"/>
              </a:lnSpc>
              <a:spcBef>
                <a:spcPts val="0"/>
              </a:spcBef>
              <a:spcAft>
                <a:spcPts val="0"/>
              </a:spcAft>
              <a:buFont typeface="+mj-lt"/>
              <a:buAutoNum type="arabicPeriod"/>
            </a:pPr>
            <a:endParaRPr lang="en-US" sz="6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167058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699" y="979791"/>
            <a:ext cx="9833429" cy="608207"/>
          </a:xfrm>
        </p:spPr>
        <p:txBody>
          <a:bodyPr/>
          <a:lstStyle/>
          <a:p>
            <a:r>
              <a:rPr lang="en-US" dirty="0"/>
              <a:t>Current Healthcare IT Landscape</a:t>
            </a:r>
            <a:endParaRPr lang="en-US" i="0" dirty="0"/>
          </a:p>
        </p:txBody>
      </p:sp>
      <p:sp>
        <p:nvSpPr>
          <p:cNvPr id="3" name="Slide Number Placeholder 2"/>
          <p:cNvSpPr>
            <a:spLocks noGrp="1"/>
          </p:cNvSpPr>
          <p:nvPr>
            <p:ph type="sldNum" sz="quarter" idx="10"/>
          </p:nvPr>
        </p:nvSpPr>
        <p:spPr/>
        <p:txBody>
          <a:bodyPr/>
          <a:lstStyle/>
          <a:p>
            <a:fld id="{D8D877B3-D348-4611-9BDB-C5374591D951}" type="slidenum">
              <a:rPr lang="en-US" smtClean="0"/>
              <a:pPr/>
              <a:t>9</a:t>
            </a:fld>
            <a:endParaRPr lang="en-US" dirty="0"/>
          </a:p>
        </p:txBody>
      </p:sp>
      <p:sp>
        <p:nvSpPr>
          <p:cNvPr id="5" name="TextBox 4"/>
          <p:cNvSpPr txBox="1"/>
          <p:nvPr/>
        </p:nvSpPr>
        <p:spPr>
          <a:xfrm>
            <a:off x="854699" y="1655539"/>
            <a:ext cx="10505818" cy="5170646"/>
          </a:xfrm>
          <a:prstGeom prst="rect">
            <a:avLst/>
          </a:prstGeom>
          <a:noFill/>
        </p:spPr>
        <p:txBody>
          <a:bodyPr wrap="square" rtlCol="0">
            <a:spAutoFit/>
          </a:bodyPr>
          <a:lstStyle/>
          <a:p>
            <a:pPr marL="285750" indent="-285750">
              <a:buFont typeface="Arial" panose="020B0604020202020204" pitchFamily="34" charset="0"/>
              <a:buChar char="•"/>
            </a:pPr>
            <a:r>
              <a:rPr lang="en-US" sz="2400" dirty="0"/>
              <a:t>Health systems, local agencies, and communities seeking tools to meet manage patient populations, gain insight to needs and direct care resources. </a:t>
            </a:r>
          </a:p>
          <a:p>
            <a:endParaRPr lang="en-US" sz="2400" dirty="0"/>
          </a:p>
          <a:p>
            <a:pPr marL="285750" indent="-285750">
              <a:buFont typeface="Arial" panose="020B0604020202020204" pitchFamily="34" charset="0"/>
              <a:buChar char="•"/>
            </a:pPr>
            <a:r>
              <a:rPr lang="en-US" sz="2400" dirty="0"/>
              <a:t>Population Health Management Partners</a:t>
            </a:r>
          </a:p>
          <a:p>
            <a:pPr marL="742950" lvl="1" indent="-285750">
              <a:buFont typeface="Arial" panose="020B0604020202020204" pitchFamily="34" charset="0"/>
              <a:buChar char="•"/>
            </a:pPr>
            <a:r>
              <a:rPr lang="en-US" sz="2400" dirty="0"/>
              <a:t>Multiple vendors</a:t>
            </a:r>
          </a:p>
          <a:p>
            <a:pPr marL="742950" lvl="1" indent="-285750">
              <a:buFont typeface="Arial" panose="020B0604020202020204" pitchFamily="34" charset="0"/>
              <a:buChar char="•"/>
            </a:pPr>
            <a:r>
              <a:rPr lang="en-US" sz="2400" dirty="0"/>
              <a:t>Offers care coordination platforms to direct outreach of community-based services.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EHR Technology</a:t>
            </a:r>
          </a:p>
          <a:p>
            <a:pPr marL="742950" lvl="1" indent="-285750">
              <a:buFont typeface="Arial" panose="020B0604020202020204" pitchFamily="34" charset="0"/>
              <a:buChar char="•"/>
            </a:pPr>
            <a:r>
              <a:rPr lang="en-US" sz="2400" dirty="0"/>
              <a:t>EHR offers care coordination workflows</a:t>
            </a:r>
          </a:p>
          <a:p>
            <a:pPr marL="742950" lvl="1" indent="-285750">
              <a:buFont typeface="Arial" panose="020B0604020202020204" pitchFamily="34" charset="0"/>
              <a:buChar char="•"/>
            </a:pPr>
            <a:r>
              <a:rPr lang="en-US" sz="2400" dirty="0"/>
              <a:t>EHR offers some integration to vendor solutions, community resources, and health agencies</a:t>
            </a:r>
          </a:p>
          <a:p>
            <a:endParaRPr lang="en-US" dirty="0"/>
          </a:p>
        </p:txBody>
      </p:sp>
    </p:spTree>
    <p:extLst>
      <p:ext uri="{BB962C8B-B14F-4D97-AF65-F5344CB8AC3E}">
        <p14:creationId xmlns:p14="http://schemas.microsoft.com/office/powerpoint/2010/main" val="8760584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4128</TotalTime>
  <Words>2079</Words>
  <Application>Microsoft Office PowerPoint</Application>
  <PresentationFormat>Widescreen</PresentationFormat>
  <Paragraphs>283</Paragraphs>
  <Slides>38</Slides>
  <Notes>23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Source Sans Pro</vt:lpstr>
      <vt:lpstr>Europa-Regular</vt:lpstr>
      <vt:lpstr>Europa-Bold</vt:lpstr>
      <vt:lpstr>Lato</vt:lpstr>
      <vt:lpstr>Prometo Medium</vt:lpstr>
      <vt:lpstr>Century Gothic</vt:lpstr>
      <vt:lpstr>Arial Black</vt:lpstr>
      <vt:lpstr>Europa</vt:lpstr>
      <vt:lpstr>Calibri</vt:lpstr>
      <vt:lpstr>Arial</vt:lpstr>
      <vt:lpstr>Helvetica</vt:lpstr>
      <vt:lpstr>Ravi Powerpoint Template</vt:lpstr>
      <vt:lpstr>PowerPoint Presentation</vt:lpstr>
      <vt:lpstr>Welcome </vt:lpstr>
      <vt:lpstr>HIMSS Nursing Informatics Community</vt:lpstr>
      <vt:lpstr>Join us on Accelerate!</vt:lpstr>
      <vt:lpstr>Welcome </vt:lpstr>
      <vt:lpstr>Learning Objectives</vt:lpstr>
      <vt:lpstr>Agenda</vt:lpstr>
      <vt:lpstr>SDOH and Impact to Health Outcomes </vt:lpstr>
      <vt:lpstr>Current Healthcare IT Landscape</vt:lpstr>
      <vt:lpstr>DYAD 1</vt:lpstr>
      <vt:lpstr>Cathryn DeGraff Crookston RN, BSN</vt:lpstr>
      <vt:lpstr>Starla Reid, MSN 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DYAD 2</vt:lpstr>
      <vt:lpstr>Kaitlyn Steepy</vt:lpstr>
      <vt:lpstr>Jamie Sunde MPH, MBA, CPHQ </vt:lpstr>
      <vt:lpstr>PowerPoint Presentation</vt:lpstr>
      <vt:lpstr>PowerPoint Presentation</vt:lpstr>
      <vt:lpstr>PowerPoint Presentation</vt:lpstr>
      <vt:lpstr>PowerPoint Presentation</vt:lpstr>
      <vt:lpstr>PowerPoint Presentation</vt:lpstr>
      <vt:lpstr>Community Representative</vt:lpstr>
      <vt:lpstr>Mary Ellen McEvoy RN, MSN, MPH</vt:lpstr>
      <vt:lpstr>Social Determinants of Health – On the Ground in Homeless Healthcare</vt:lpstr>
      <vt:lpstr>Social Determinants of Health – On the Ground in Homeless Healthcare</vt:lpstr>
      <vt:lpstr>Closing </vt:lpstr>
      <vt:lpstr>Next Steps for Health IT Vendors and Organizations</vt:lpstr>
      <vt:lpstr>Next Steps for Nurse Leaders</vt:lpstr>
      <vt:lpstr>PowerPoint Presentation</vt:lpstr>
      <vt:lpstr>Questions? Contact us!</vt:lpstr>
      <vt:lpstr>PowerPoint Presentation</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Michicich, Cait</cp:lastModifiedBy>
  <cp:revision>112</cp:revision>
  <dcterms:created xsi:type="dcterms:W3CDTF">2019-10-16T19:16:43Z</dcterms:created>
  <dcterms:modified xsi:type="dcterms:W3CDTF">2021-10-26T15:55:10Z</dcterms:modified>
</cp:coreProperties>
</file>